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309" r:id="rId2"/>
    <p:sldId id="311" r:id="rId3"/>
    <p:sldId id="312" r:id="rId4"/>
    <p:sldId id="317" r:id="rId5"/>
    <p:sldId id="314" r:id="rId6"/>
    <p:sldId id="315" r:id="rId7"/>
    <p:sldId id="313" r:id="rId8"/>
    <p:sldId id="318" r:id="rId9"/>
    <p:sldId id="319" r:id="rId10"/>
    <p:sldId id="284" r:id="rId11"/>
    <p:sldId id="285" r:id="rId12"/>
    <p:sldId id="286" r:id="rId13"/>
    <p:sldId id="287" r:id="rId14"/>
    <p:sldId id="288" r:id="rId15"/>
    <p:sldId id="289" r:id="rId16"/>
    <p:sldId id="323" r:id="rId17"/>
    <p:sldId id="290" r:id="rId18"/>
    <p:sldId id="308" r:id="rId19"/>
    <p:sldId id="291" r:id="rId20"/>
    <p:sldId id="320" r:id="rId21"/>
    <p:sldId id="321" r:id="rId22"/>
    <p:sldId id="292" r:id="rId23"/>
    <p:sldId id="293" r:id="rId24"/>
    <p:sldId id="294" r:id="rId25"/>
    <p:sldId id="307" r:id="rId26"/>
    <p:sldId id="322" r:id="rId27"/>
    <p:sldId id="295" r:id="rId28"/>
    <p:sldId id="310"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48"/>
      </p:cViewPr>
      <p:guideLst>
        <p:guide orient="horz" pos="2160"/>
        <p:guide pos="2880"/>
      </p:guideLst>
    </p:cSldViewPr>
  </p:slideViewPr>
  <p:notesTextViewPr>
    <p:cViewPr>
      <p:scale>
        <a:sx n="1" d="1"/>
        <a:sy n="1" d="1"/>
      </p:scale>
      <p:origin x="0" y="0"/>
    </p:cViewPr>
  </p:notesTextViewPr>
  <p:sorterViewPr>
    <p:cViewPr>
      <p:scale>
        <a:sx n="100" d="100"/>
        <a:sy n="100" d="100"/>
      </p:scale>
      <p:origin x="0" y="44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24E9EF-70AF-4952-9E93-FA11F2F81A4E}" type="datetimeFigureOut">
              <a:rPr lang="en-US" smtClean="0"/>
              <a:t>6/29/2020</a:t>
            </a:fld>
            <a:endParaRPr lang="en-US"/>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DA43EC-2C6B-45F0-B6A0-DF5E144F4B48}" type="slidenum">
              <a:rPr lang="en-US" smtClean="0"/>
              <a:t>‹#›</a:t>
            </a:fld>
            <a:endParaRPr lang="en-US"/>
          </a:p>
        </p:txBody>
      </p:sp>
    </p:spTree>
    <p:extLst>
      <p:ext uri="{BB962C8B-B14F-4D97-AF65-F5344CB8AC3E}">
        <p14:creationId xmlns:p14="http://schemas.microsoft.com/office/powerpoint/2010/main" val="668518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smtClean="0"/>
              <a:t>انقر لتحرير نمط العنوان الرئيسي</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
        <p:nvSpPr>
          <p:cNvPr id="30" name="Date Placeholder 29"/>
          <p:cNvSpPr>
            <a:spLocks noGrp="1"/>
          </p:cNvSpPr>
          <p:nvPr>
            <p:ph type="dt" sz="half" idx="10"/>
          </p:nvPr>
        </p:nvSpPr>
        <p:spPr/>
        <p:txBody>
          <a:bodyPr/>
          <a:lstStyle/>
          <a:p>
            <a:fld id="{9D51CC0B-69F0-49C3-A57B-63681B226F2C}" type="datetimeFigureOut">
              <a:rPr lang="en-US" smtClean="0"/>
              <a:t>6/29/2020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9B1C5E95-7045-49E7-8DF2-14390CAE822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Date Placeholder 3"/>
          <p:cNvSpPr>
            <a:spLocks noGrp="1"/>
          </p:cNvSpPr>
          <p:nvPr>
            <p:ph type="dt" sz="half" idx="10"/>
          </p:nvPr>
        </p:nvSpPr>
        <p:spPr/>
        <p:txBody>
          <a:bodyPr/>
          <a:lstStyle/>
          <a:p>
            <a:fld id="{9D51CC0B-69F0-49C3-A57B-63681B226F2C}"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C5E95-7045-49E7-8DF2-14390CAE822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ar-SA" smtClean="0"/>
              <a:t>انقر لتحرير نمط العنوان الرئيسي</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Date Placeholder 3"/>
          <p:cNvSpPr>
            <a:spLocks noGrp="1"/>
          </p:cNvSpPr>
          <p:nvPr>
            <p:ph type="dt" sz="half" idx="10"/>
          </p:nvPr>
        </p:nvSpPr>
        <p:spPr/>
        <p:txBody>
          <a:bodyPr/>
          <a:lstStyle/>
          <a:p>
            <a:fld id="{9D51CC0B-69F0-49C3-A57B-63681B226F2C}"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C5E95-7045-49E7-8DF2-14390CAE822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Content Placeholder 2"/>
          <p:cNvSpPr>
            <a:spLocks noGrp="1"/>
          </p:cNvSpPr>
          <p:nvPr>
            <p:ph idx="1"/>
          </p:nvPr>
        </p:nvSpPr>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Date Placeholder 3"/>
          <p:cNvSpPr>
            <a:spLocks noGrp="1"/>
          </p:cNvSpPr>
          <p:nvPr>
            <p:ph type="dt" sz="half" idx="10"/>
          </p:nvPr>
        </p:nvSpPr>
        <p:spPr/>
        <p:txBody>
          <a:bodyPr/>
          <a:lstStyle/>
          <a:p>
            <a:fld id="{9D51CC0B-69F0-49C3-A57B-63681B226F2C}"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C5E95-7045-49E7-8DF2-14390CAE822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smtClean="0"/>
              <a:t>انقر لتحرير نمط العنوان الرئيسي</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sp>
        <p:nvSpPr>
          <p:cNvPr id="4" name="Date Placeholder 3"/>
          <p:cNvSpPr>
            <a:spLocks noGrp="1"/>
          </p:cNvSpPr>
          <p:nvPr>
            <p:ph type="dt" sz="half" idx="10"/>
          </p:nvPr>
        </p:nvSpPr>
        <p:spPr/>
        <p:txBody>
          <a:bodyPr/>
          <a:lstStyle/>
          <a:p>
            <a:fld id="{9D51CC0B-69F0-49C3-A57B-63681B226F2C}" type="datetimeFigureOut">
              <a:rPr lang="en-US" smtClean="0"/>
              <a:t>6/29/2020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C5E95-7045-49E7-8DF2-14390CAE8221}"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ar-SA" smtClean="0"/>
              <a:t>انقر لتحرير نمط العنوان الرئيسي</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Date Placeholder 4"/>
          <p:cNvSpPr>
            <a:spLocks noGrp="1"/>
          </p:cNvSpPr>
          <p:nvPr>
            <p:ph type="dt" sz="half" idx="10"/>
          </p:nvPr>
        </p:nvSpPr>
        <p:spPr/>
        <p:txBody>
          <a:bodyPr/>
          <a:lstStyle/>
          <a:p>
            <a:fld id="{9D51CC0B-69F0-49C3-A57B-63681B226F2C}" type="datetimeFigureOut">
              <a:rPr lang="en-US" smtClean="0"/>
              <a:t>6/29/2020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1C5E95-7045-49E7-8DF2-14390CAE822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ar-SA" smtClean="0"/>
              <a:t>انقر لتحرير نمط العنوان الرئيسي</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7" name="Date Placeholder 6"/>
          <p:cNvSpPr>
            <a:spLocks noGrp="1"/>
          </p:cNvSpPr>
          <p:nvPr>
            <p:ph type="dt" sz="half" idx="10"/>
          </p:nvPr>
        </p:nvSpPr>
        <p:spPr/>
        <p:txBody>
          <a:bodyPr/>
          <a:lstStyle/>
          <a:p>
            <a:fld id="{9D51CC0B-69F0-49C3-A57B-63681B226F2C}" type="datetimeFigureOut">
              <a:rPr lang="en-US" smtClean="0"/>
              <a:t>6/29/2020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1C5E95-7045-49E7-8DF2-14390CAE822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ar-SA" smtClean="0"/>
              <a:t>انقر لتحرير نمط العنوان الرئيسي</a:t>
            </a:r>
            <a:endParaRPr kumimoji="0" lang="en-US"/>
          </a:p>
        </p:txBody>
      </p:sp>
      <p:sp>
        <p:nvSpPr>
          <p:cNvPr id="3" name="Date Placeholder 2"/>
          <p:cNvSpPr>
            <a:spLocks noGrp="1"/>
          </p:cNvSpPr>
          <p:nvPr>
            <p:ph type="dt" sz="half" idx="10"/>
          </p:nvPr>
        </p:nvSpPr>
        <p:spPr/>
        <p:txBody>
          <a:bodyPr/>
          <a:lstStyle/>
          <a:p>
            <a:fld id="{9D51CC0B-69F0-49C3-A57B-63681B226F2C}" type="datetimeFigureOut">
              <a:rPr lang="en-US" smtClean="0"/>
              <a:t>6/29/2020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1C5E95-7045-49E7-8DF2-14390CAE822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1CC0B-69F0-49C3-A57B-63681B226F2C}" type="datetimeFigureOut">
              <a:rPr lang="en-US" smtClean="0"/>
              <a:t>6/29/2020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1C5E95-7045-49E7-8DF2-14390CAE822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ar-SA" smtClean="0"/>
              <a:t>انقر لتحرير نمط العنوان الرئيسي</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ar-SA" smtClean="0"/>
              <a:t>انقر لتحرير أنماط النص الرئيسي</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Date Placeholder 4"/>
          <p:cNvSpPr>
            <a:spLocks noGrp="1"/>
          </p:cNvSpPr>
          <p:nvPr>
            <p:ph type="dt" sz="half" idx="10"/>
          </p:nvPr>
        </p:nvSpPr>
        <p:spPr/>
        <p:txBody>
          <a:bodyPr/>
          <a:lstStyle/>
          <a:p>
            <a:fld id="{9D51CC0B-69F0-49C3-A57B-63681B226F2C}" type="datetimeFigureOut">
              <a:rPr lang="en-US" smtClean="0"/>
              <a:t>6/29/2020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1C5E95-7045-49E7-8DF2-14390CAE822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ar-SA" smtClean="0"/>
              <a:t>انقر لتحرير نمط العنوان الرئيسي</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ar-SA" smtClean="0"/>
              <a:t>انقر لتحرير أنماط النص الرئيسي</a:t>
            </a:r>
          </a:p>
        </p:txBody>
      </p:sp>
      <p:sp>
        <p:nvSpPr>
          <p:cNvPr id="5" name="Date Placeholder 4"/>
          <p:cNvSpPr>
            <a:spLocks noGrp="1"/>
          </p:cNvSpPr>
          <p:nvPr>
            <p:ph type="dt" sz="half" idx="10"/>
          </p:nvPr>
        </p:nvSpPr>
        <p:spPr/>
        <p:txBody>
          <a:bodyPr/>
          <a:lstStyle/>
          <a:p>
            <a:fld id="{9D51CC0B-69F0-49C3-A57B-63681B226F2C}" type="datetimeFigureOut">
              <a:rPr lang="en-US" smtClean="0"/>
              <a:t>6/29/2020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9B1C5E95-7045-49E7-8DF2-14390CAE8221}"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ar-SA" smtClean="0"/>
              <a:t>انقر فوق الأيقونة لإضافة صورة</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ar-SA" smtClean="0"/>
              <a:t>انقر لتحرير نمط العنوان الرئيسي</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D51CC0B-69F0-49C3-A57B-63681B226F2C}" type="datetimeFigureOut">
              <a:rPr lang="en-US" smtClean="0"/>
              <a:t>6/29/2020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B1C5E95-7045-49E7-8DF2-14390CAE8221}"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4.png"/><Relationship Id="rId5" Type="http://schemas.openxmlformats.org/officeDocument/2006/relationships/image" Target="../media/image12.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5.png"/><Relationship Id="rId5" Type="http://schemas.openxmlformats.org/officeDocument/2006/relationships/image" Target="../media/image12.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2.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18.pn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2.pn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2.png"/><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2.png"/><Relationship Id="rId4" Type="http://schemas.openxmlformats.org/officeDocument/2006/relationships/image" Target="../media/image180.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2.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143000"/>
          </a:xfrm>
        </p:spPr>
        <p:style>
          <a:lnRef idx="3">
            <a:schemeClr val="lt1"/>
          </a:lnRef>
          <a:fillRef idx="1">
            <a:schemeClr val="accent1"/>
          </a:fillRef>
          <a:effectRef idx="1">
            <a:schemeClr val="accent1"/>
          </a:effectRef>
          <a:fontRef idx="minor">
            <a:schemeClr val="lt1"/>
          </a:fontRef>
        </p:style>
        <p:txBody>
          <a:bodyPr/>
          <a:lstStyle/>
          <a:p>
            <a:pPr algn="ctr"/>
            <a:r>
              <a:rPr lang="en-US" sz="6000" dirty="0">
                <a:solidFill>
                  <a:srgbClr val="FF0000"/>
                </a:solidFill>
              </a:rPr>
              <a:t>Surface Tension </a:t>
            </a:r>
            <a:endParaRPr lang="en-US"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50218657"/>
      </p:ext>
    </p:extLst>
  </p:cSld>
  <p:clrMapOvr>
    <a:masterClrMapping/>
  </p:clrMapOvr>
  <mc:AlternateContent xmlns:mc="http://schemas.openxmlformats.org/markup-compatibility/2006" xmlns:p14="http://schemas.microsoft.com/office/powerpoint/2010/main">
    <mc:Choice Requires="p14">
      <p:transition spd="slow" p14:dur="2000" advTm="14504"/>
    </mc:Choice>
    <mc:Fallback xmlns="">
      <p:transition spd="slow" advTm="14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Surface Tension </a:t>
            </a:r>
            <a:endParaRPr lang="en-US" dirty="0">
              <a:solidFill>
                <a:srgbClr val="FF0000"/>
              </a:solidFill>
            </a:endParaRPr>
          </a:p>
        </p:txBody>
      </p:sp>
      <p:sp>
        <p:nvSpPr>
          <p:cNvPr id="3" name="Content Placeholder 2"/>
          <p:cNvSpPr>
            <a:spLocks noGrp="1"/>
          </p:cNvSpPr>
          <p:nvPr>
            <p:ph idx="1"/>
          </p:nvPr>
        </p:nvSpPr>
        <p:spPr>
          <a:xfrm>
            <a:off x="457200" y="1951037"/>
            <a:ext cx="8229600" cy="4602163"/>
          </a:xfrm>
        </p:spPr>
        <p:txBody>
          <a:bodyPr/>
          <a:lstStyle/>
          <a:p>
            <a:r>
              <a:rPr lang="en-US" dirty="0" smtClean="0"/>
              <a:t>A number of common observation suggest that the surface of a liquid acts like a stretched membrane under tension.</a:t>
            </a:r>
          </a:p>
          <a:p>
            <a:r>
              <a:rPr lang="en-US" dirty="0" smtClean="0"/>
              <a:t>The surface of a liquid acts like it is under tension , and this tension , acting parallel to the surface arise from attractive force(</a:t>
            </a:r>
            <a:r>
              <a:rPr lang="ar-IQ" dirty="0" smtClean="0"/>
              <a:t>قوة الجذب</a:t>
            </a:r>
            <a:r>
              <a:rPr lang="en-US" dirty="0" smtClean="0"/>
              <a:t>) between the molecules ,this effect called the “</a:t>
            </a:r>
            <a:r>
              <a:rPr lang="en-US" dirty="0" smtClean="0">
                <a:solidFill>
                  <a:srgbClr val="FF0000"/>
                </a:solidFill>
              </a:rPr>
              <a:t>surface tension </a:t>
            </a:r>
            <a:r>
              <a:rPr lang="en-US" dirty="0" smtClean="0"/>
              <a:t>“ </a:t>
            </a:r>
            <a:endParaRPr lang="en-US"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99638701"/>
      </p:ext>
    </p:extLst>
  </p:cSld>
  <p:clrMapOvr>
    <a:masterClrMapping/>
  </p:clrMapOvr>
  <mc:AlternateContent xmlns:mc="http://schemas.openxmlformats.org/markup-compatibility/2006" xmlns:p14="http://schemas.microsoft.com/office/powerpoint/2010/main">
    <mc:Choice Requires="p14">
      <p:transition spd="slow" p14:dur="2000" advTm="26531"/>
    </mc:Choice>
    <mc:Fallback xmlns="">
      <p:transition spd="slow" advTm="26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457200"/>
                <a:ext cx="8229600" cy="5668963"/>
              </a:xfrm>
            </p:spPr>
            <p:txBody>
              <a:bodyPr>
                <a:normAutofit fontScale="92500" lnSpcReduction="20000"/>
              </a:bodyPr>
              <a:lstStyle/>
              <a:p>
                <a:endParaRPr lang="ar-IQ" i="1" u="sng" dirty="0" smtClean="0">
                  <a:solidFill>
                    <a:srgbClr val="FF0000"/>
                  </a:solidFill>
                </a:endParaRPr>
              </a:p>
              <a:p>
                <a:r>
                  <a:rPr lang="en-US" i="1" u="sng" dirty="0" smtClean="0">
                    <a:solidFill>
                      <a:srgbClr val="FF0000"/>
                    </a:solidFill>
                  </a:rPr>
                  <a:t>Surface tension: </a:t>
                </a:r>
                <a:r>
                  <a:rPr lang="en-US" dirty="0" smtClean="0">
                    <a:solidFill>
                      <a:srgbClr val="00B050"/>
                    </a:solidFill>
                  </a:rPr>
                  <a:t>the force (F) per unit length (L) that acts a cross any line in a surface ,tending to pull the surface closed.</a:t>
                </a:r>
              </a:p>
              <a:p>
                <a:endParaRPr lang="en-US" dirty="0"/>
              </a:p>
              <a:p>
                <a:pPr algn="ctr"/>
                <a14:m>
                  <m:oMath xmlns:m="http://schemas.openxmlformats.org/officeDocument/2006/math">
                    <m:r>
                      <a:rPr lang="en-US" i="1" smtClean="0">
                        <a:solidFill>
                          <a:srgbClr val="FF0000"/>
                        </a:solidFill>
                        <a:latin typeface="Cambria Math"/>
                        <a:ea typeface="Cambria Math"/>
                      </a:rPr>
                      <m:t>𝛾</m:t>
                    </m:r>
                    <m:r>
                      <a:rPr lang="en-US" b="0" i="1" smtClean="0">
                        <a:solidFill>
                          <a:srgbClr val="FF0000"/>
                        </a:solidFill>
                        <a:latin typeface="Cambria Math"/>
                        <a:ea typeface="Cambria Math"/>
                      </a:rPr>
                      <m:t>=</m:t>
                    </m:r>
                    <m:f>
                      <m:fPr>
                        <m:ctrlPr>
                          <a:rPr lang="en-US" b="0" i="1" smtClean="0">
                            <a:solidFill>
                              <a:srgbClr val="FF0000"/>
                            </a:solidFill>
                            <a:latin typeface="Cambria Math"/>
                            <a:ea typeface="Cambria Math"/>
                          </a:rPr>
                        </m:ctrlPr>
                      </m:fPr>
                      <m:num>
                        <m:r>
                          <a:rPr lang="en-US" b="0" i="1" smtClean="0">
                            <a:solidFill>
                              <a:srgbClr val="FF0000"/>
                            </a:solidFill>
                            <a:latin typeface="Cambria Math"/>
                            <a:ea typeface="Cambria Math"/>
                          </a:rPr>
                          <m:t>𝐹</m:t>
                        </m:r>
                      </m:num>
                      <m:den>
                        <m:r>
                          <a:rPr lang="en-US" b="0" i="1" smtClean="0">
                            <a:solidFill>
                              <a:srgbClr val="FF0000"/>
                            </a:solidFill>
                            <a:latin typeface="Cambria Math"/>
                            <a:ea typeface="Cambria Math"/>
                          </a:rPr>
                          <m:t>𝐿</m:t>
                        </m:r>
                        <m:r>
                          <a:rPr lang="en-US" b="0" i="1" smtClean="0">
                            <a:solidFill>
                              <a:srgbClr val="FF0000"/>
                            </a:solidFill>
                            <a:latin typeface="Cambria Math"/>
                            <a:ea typeface="Cambria Math"/>
                          </a:rPr>
                          <m:t>    </m:t>
                        </m:r>
                      </m:den>
                    </m:f>
                  </m:oMath>
                </a14:m>
                <a:r>
                  <a:rPr lang="en-US" dirty="0" smtClean="0">
                    <a:solidFill>
                      <a:srgbClr val="FF0000"/>
                    </a:solidFill>
                  </a:rPr>
                  <a:t>      N/m</a:t>
                </a:r>
              </a:p>
              <a:p>
                <a:r>
                  <a:rPr lang="en-US" dirty="0" smtClean="0"/>
                  <a:t>For example the U- shaped</a:t>
                </a:r>
              </a:p>
              <a:p>
                <a:r>
                  <a:rPr lang="en-US" dirty="0" smtClean="0"/>
                  <a:t>Which encloses a thin film </a:t>
                </a:r>
              </a:p>
              <a:p>
                <a:r>
                  <a:rPr lang="en-US" dirty="0" smtClean="0"/>
                  <a:t>of liquid because of surface</a:t>
                </a:r>
              </a:p>
              <a:p>
                <a:r>
                  <a:rPr lang="en-US" dirty="0" smtClean="0"/>
                  <a:t> tension ,A force F is </a:t>
                </a:r>
              </a:p>
              <a:p>
                <a:r>
                  <a:rPr lang="en-US" dirty="0" smtClean="0"/>
                  <a:t>required to pull the</a:t>
                </a:r>
              </a:p>
              <a:p>
                <a:r>
                  <a:rPr lang="en-US" dirty="0" smtClean="0"/>
                  <a:t>movable wire and thus increase </a:t>
                </a:r>
              </a:p>
              <a:p>
                <a:r>
                  <a:rPr lang="en-US" dirty="0" smtClean="0"/>
                  <a:t>the surface area of the liquid .</a:t>
                </a:r>
              </a:p>
              <a:p>
                <a:r>
                  <a:rPr lang="en-US" dirty="0" smtClean="0"/>
                  <a:t>The liquid contained by the wire apparatuses   </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457200"/>
                <a:ext cx="8229600" cy="5668963"/>
              </a:xfrm>
              <a:blipFill rotWithShape="1">
                <a:blip r:embed="rId4"/>
                <a:stretch>
                  <a:fillRect l="-741" r="-296"/>
                </a:stretch>
              </a:blipFill>
            </p:spPr>
            <p:txBody>
              <a:bodyPr/>
              <a:lstStyle/>
              <a:p>
                <a:r>
                  <a:rPr lang="en-US">
                    <a:noFill/>
                  </a:rPr>
                  <a:t> </a:t>
                </a:r>
              </a:p>
            </p:txBody>
          </p:sp>
        </mc:Fallback>
      </mc:AlternateContent>
      <p:grpSp>
        <p:nvGrpSpPr>
          <p:cNvPr id="4" name="Group 31"/>
          <p:cNvGrpSpPr>
            <a:grpSpLocks/>
          </p:cNvGrpSpPr>
          <p:nvPr/>
        </p:nvGrpSpPr>
        <p:grpSpPr bwMode="auto">
          <a:xfrm>
            <a:off x="5421312" y="3348572"/>
            <a:ext cx="3494088" cy="2867025"/>
            <a:chOff x="4508" y="5464"/>
            <a:chExt cx="3073" cy="2411"/>
          </a:xfrm>
        </p:grpSpPr>
        <p:grpSp>
          <p:nvGrpSpPr>
            <p:cNvPr id="5" name="Group 32"/>
            <p:cNvGrpSpPr>
              <a:grpSpLocks/>
            </p:cNvGrpSpPr>
            <p:nvPr/>
          </p:nvGrpSpPr>
          <p:grpSpPr bwMode="auto">
            <a:xfrm>
              <a:off x="4508" y="5464"/>
              <a:ext cx="3073" cy="2411"/>
              <a:chOff x="4279" y="4248"/>
              <a:chExt cx="3073" cy="2411"/>
            </a:xfrm>
          </p:grpSpPr>
          <p:sp>
            <p:nvSpPr>
              <p:cNvPr id="8" name="Rectangle 33"/>
              <p:cNvSpPr>
                <a:spLocks noChangeArrowheads="1"/>
              </p:cNvSpPr>
              <p:nvPr/>
            </p:nvSpPr>
            <p:spPr bwMode="auto">
              <a:xfrm>
                <a:off x="4309" y="4514"/>
                <a:ext cx="1230" cy="1242"/>
              </a:xfrm>
              <a:prstGeom prst="rect">
                <a:avLst/>
              </a:prstGeom>
              <a:blipFill dpi="0" rotWithShape="1">
                <a:blip r:embed="rId5"/>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p>
                <a:endParaRPr lang="ar-SA"/>
              </a:p>
            </p:txBody>
          </p:sp>
          <p:sp>
            <p:nvSpPr>
              <p:cNvPr id="9" name="Rectangle 34"/>
              <p:cNvSpPr>
                <a:spLocks noChangeArrowheads="1"/>
              </p:cNvSpPr>
              <p:nvPr/>
            </p:nvSpPr>
            <p:spPr bwMode="auto">
              <a:xfrm>
                <a:off x="4279" y="4499"/>
                <a:ext cx="2340" cy="1260"/>
              </a:xfrm>
              <a:prstGeom prst="rect">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ar-SA"/>
              </a:p>
            </p:txBody>
          </p:sp>
          <p:sp>
            <p:nvSpPr>
              <p:cNvPr id="10" name="Line 35"/>
              <p:cNvSpPr>
                <a:spLocks noChangeShapeType="1"/>
              </p:cNvSpPr>
              <p:nvPr/>
            </p:nvSpPr>
            <p:spPr bwMode="auto">
              <a:xfrm>
                <a:off x="5552" y="4504"/>
                <a:ext cx="0" cy="1260"/>
              </a:xfrm>
              <a:prstGeom prst="line">
                <a:avLst/>
              </a:prstGeom>
              <a:noFill/>
              <a:ln w="57150">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1" name="Line 36"/>
              <p:cNvSpPr>
                <a:spLocks noChangeShapeType="1"/>
              </p:cNvSpPr>
              <p:nvPr/>
            </p:nvSpPr>
            <p:spPr bwMode="auto">
              <a:xfrm>
                <a:off x="6079" y="4499"/>
                <a:ext cx="0" cy="1260"/>
              </a:xfrm>
              <a:prstGeom prst="line">
                <a:avLst/>
              </a:prstGeom>
              <a:noFill/>
              <a:ln w="28575">
                <a:solidFill>
                  <a:srgbClr val="002060"/>
                </a:solidFill>
                <a:prstDash val="dash"/>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2" name="Rectangle 37"/>
              <p:cNvSpPr>
                <a:spLocks noChangeArrowheads="1"/>
              </p:cNvSpPr>
              <p:nvPr/>
            </p:nvSpPr>
            <p:spPr bwMode="auto">
              <a:xfrm>
                <a:off x="6469" y="4514"/>
                <a:ext cx="540" cy="1242"/>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p>
                <a:endParaRPr lang="ar-SA"/>
              </a:p>
            </p:txBody>
          </p:sp>
          <p:sp>
            <p:nvSpPr>
              <p:cNvPr id="13" name="Line 38"/>
              <p:cNvSpPr>
                <a:spLocks noChangeShapeType="1"/>
              </p:cNvSpPr>
              <p:nvPr/>
            </p:nvSpPr>
            <p:spPr bwMode="auto">
              <a:xfrm>
                <a:off x="5552" y="5129"/>
                <a:ext cx="18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4" name="Text Box 39"/>
              <p:cNvSpPr txBox="1">
                <a:spLocks noChangeArrowheads="1"/>
              </p:cNvSpPr>
              <p:nvPr/>
            </p:nvSpPr>
            <p:spPr bwMode="auto">
              <a:xfrm>
                <a:off x="5404" y="5810"/>
                <a:ext cx="36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000"/>
                  </a:spcAft>
                </a:pPr>
                <a:r>
                  <a:rPr lang="en-US" sz="2000" b="1" dirty="0">
                    <a:solidFill>
                      <a:srgbClr val="FF0000"/>
                    </a:solidFill>
                    <a:latin typeface="Arial Unicode MS" pitchFamily="34" charset="-128"/>
                    <a:ea typeface="Arial Unicode MS" pitchFamily="34" charset="-128"/>
                    <a:cs typeface="Arial Unicode MS" pitchFamily="34" charset="-128"/>
                  </a:rPr>
                  <a:t>C</a:t>
                </a:r>
                <a:endParaRPr lang="en-US" sz="2000" dirty="0">
                  <a:solidFill>
                    <a:srgbClr val="FF0000"/>
                  </a:solidFill>
                  <a:latin typeface="Arial Unicode MS" pitchFamily="34" charset="-128"/>
                  <a:ea typeface="Arial Unicode MS" pitchFamily="34" charset="-128"/>
                  <a:cs typeface="Arial Unicode MS" pitchFamily="34" charset="-128"/>
                </a:endParaRPr>
              </a:p>
            </p:txBody>
          </p:sp>
          <p:sp>
            <p:nvSpPr>
              <p:cNvPr id="15" name="Text Box 40"/>
              <p:cNvSpPr txBox="1">
                <a:spLocks noChangeArrowheads="1"/>
              </p:cNvSpPr>
              <p:nvPr/>
            </p:nvSpPr>
            <p:spPr bwMode="auto">
              <a:xfrm>
                <a:off x="5404" y="4248"/>
                <a:ext cx="36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000"/>
                  </a:spcAft>
                </a:pPr>
                <a:r>
                  <a:rPr lang="en-US" b="1" dirty="0">
                    <a:solidFill>
                      <a:srgbClr val="FF0000"/>
                    </a:solidFill>
                    <a:latin typeface="Times New Roman" pitchFamily="18" charset="0"/>
                    <a:ea typeface="Arial" charset="0"/>
                    <a:cs typeface="Times New Roman" pitchFamily="18" charset="0"/>
                  </a:rPr>
                  <a:t>A</a:t>
                </a:r>
                <a:endParaRPr lang="en-US" dirty="0">
                  <a:solidFill>
                    <a:srgbClr val="FF0000"/>
                  </a:solidFill>
                  <a:latin typeface="Times New Roman" pitchFamily="18" charset="0"/>
                  <a:ea typeface="Arial" charset="0"/>
                  <a:cs typeface="Times New Roman" pitchFamily="18" charset="0"/>
                </a:endParaRPr>
              </a:p>
            </p:txBody>
          </p:sp>
          <p:sp>
            <p:nvSpPr>
              <p:cNvPr id="16" name="Text Box 41"/>
              <p:cNvSpPr txBox="1">
                <a:spLocks noChangeArrowheads="1"/>
              </p:cNvSpPr>
              <p:nvPr/>
            </p:nvSpPr>
            <p:spPr bwMode="auto">
              <a:xfrm>
                <a:off x="5239" y="4904"/>
                <a:ext cx="36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000"/>
                  </a:spcAft>
                </a:pPr>
                <a:r>
                  <a:rPr lang="en-US" sz="2000" b="1" i="1">
                    <a:solidFill>
                      <a:srgbClr val="FF0000"/>
                    </a:solidFill>
                    <a:latin typeface="Calibri" pitchFamily="34" charset="0"/>
                  </a:rPr>
                  <a:t>L</a:t>
                </a:r>
                <a:endParaRPr lang="en-US" sz="2000">
                  <a:solidFill>
                    <a:srgbClr val="FF0000"/>
                  </a:solidFill>
                </a:endParaRPr>
              </a:p>
            </p:txBody>
          </p:sp>
          <p:sp>
            <p:nvSpPr>
              <p:cNvPr id="17" name="Text Box 42"/>
              <p:cNvSpPr txBox="1">
                <a:spLocks noChangeArrowheads="1"/>
              </p:cNvSpPr>
              <p:nvPr/>
            </p:nvSpPr>
            <p:spPr bwMode="auto">
              <a:xfrm>
                <a:off x="6979" y="4859"/>
                <a:ext cx="36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000"/>
                  </a:spcAft>
                </a:pPr>
                <a:r>
                  <a:rPr lang="en-US" sz="2000" b="1">
                    <a:solidFill>
                      <a:srgbClr val="FF0000"/>
                    </a:solidFill>
                    <a:latin typeface="Times New Roman" pitchFamily="18" charset="0"/>
                    <a:ea typeface="Arial" charset="0"/>
                    <a:cs typeface="Times New Roman" pitchFamily="18" charset="0"/>
                  </a:rPr>
                  <a:t>F</a:t>
                </a:r>
                <a:endParaRPr lang="en-US" sz="2000">
                  <a:solidFill>
                    <a:srgbClr val="FF0000"/>
                  </a:solidFill>
                  <a:latin typeface="Times New Roman" pitchFamily="18" charset="0"/>
                  <a:ea typeface="Arial" charset="0"/>
                  <a:cs typeface="Times New Roman" pitchFamily="18" charset="0"/>
                </a:endParaRPr>
              </a:p>
            </p:txBody>
          </p:sp>
          <p:sp>
            <p:nvSpPr>
              <p:cNvPr id="18" name="Text Box 43"/>
              <p:cNvSpPr txBox="1">
                <a:spLocks noChangeArrowheads="1"/>
              </p:cNvSpPr>
              <p:nvPr/>
            </p:nvSpPr>
            <p:spPr bwMode="auto">
              <a:xfrm>
                <a:off x="4999" y="6299"/>
                <a:ext cx="10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ar-SA"/>
              </a:p>
            </p:txBody>
          </p:sp>
        </p:grpSp>
        <p:cxnSp>
          <p:nvCxnSpPr>
            <p:cNvPr id="6" name="AutoShape 44"/>
            <p:cNvCxnSpPr>
              <a:cxnSpLocks noChangeShapeType="1"/>
            </p:cNvCxnSpPr>
            <p:nvPr/>
          </p:nvCxnSpPr>
          <p:spPr bwMode="auto">
            <a:xfrm flipV="1">
              <a:off x="5881" y="6585"/>
              <a:ext cx="352" cy="15"/>
            </a:xfrm>
            <a:prstGeom prst="straightConnector1">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7" name="Text Box 45"/>
            <p:cNvSpPr txBox="1">
              <a:spLocks noChangeArrowheads="1"/>
            </p:cNvSpPr>
            <p:nvPr/>
          </p:nvSpPr>
          <p:spPr bwMode="auto">
            <a:xfrm>
              <a:off x="5828" y="6645"/>
              <a:ext cx="442"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1000"/>
                </a:spcAft>
              </a:pPr>
              <a:r>
                <a:rPr lang="en-US" sz="2000" b="1">
                  <a:solidFill>
                    <a:srgbClr val="FF0000"/>
                  </a:solidFill>
                  <a:latin typeface="Times New Roman" pitchFamily="18" charset="0"/>
                  <a:ea typeface="Arial" charset="0"/>
                  <a:cs typeface="Times New Roman" pitchFamily="18" charset="0"/>
                </a:rPr>
                <a:t>  b</a:t>
              </a:r>
            </a:p>
          </p:txBody>
        </p:sp>
      </p:grpSp>
      <p:sp>
        <p:nvSpPr>
          <p:cNvPr id="19" name="Text Box 39"/>
          <p:cNvSpPr txBox="1">
            <a:spLocks noChangeArrowheads="1"/>
          </p:cNvSpPr>
          <p:nvPr/>
        </p:nvSpPr>
        <p:spPr bwMode="auto">
          <a:xfrm>
            <a:off x="7286870" y="5210708"/>
            <a:ext cx="409330" cy="42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000"/>
              </a:spcAft>
            </a:pPr>
            <a:r>
              <a:rPr lang="en-US" sz="2000" b="1" dirty="0" smtClean="0">
                <a:solidFill>
                  <a:srgbClr val="FF0000"/>
                </a:solidFill>
                <a:latin typeface="Arial Unicode MS" pitchFamily="34" charset="-128"/>
                <a:ea typeface="Arial Unicode MS" pitchFamily="34" charset="-128"/>
                <a:cs typeface="Arial Unicode MS" pitchFamily="34" charset="-128"/>
              </a:rPr>
              <a:t>C’</a:t>
            </a:r>
            <a:endParaRPr lang="en-US" sz="2000" dirty="0">
              <a:solidFill>
                <a:srgbClr val="FF0000"/>
              </a:solidFill>
              <a:latin typeface="Arial Unicode MS" pitchFamily="34" charset="-128"/>
              <a:ea typeface="Arial Unicode MS" pitchFamily="34" charset="-128"/>
              <a:cs typeface="Arial Unicode MS" pitchFamily="34" charset="-128"/>
            </a:endParaRPr>
          </a:p>
        </p:txBody>
      </p:sp>
      <p:sp>
        <p:nvSpPr>
          <p:cNvPr id="20" name="Text Box 40"/>
          <p:cNvSpPr txBox="1">
            <a:spLocks noChangeArrowheads="1"/>
          </p:cNvSpPr>
          <p:nvPr/>
        </p:nvSpPr>
        <p:spPr bwMode="auto">
          <a:xfrm>
            <a:off x="7286870" y="3352800"/>
            <a:ext cx="409330" cy="42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1000"/>
              </a:spcAft>
            </a:pPr>
            <a:r>
              <a:rPr lang="en-US" b="1" dirty="0" smtClean="0">
                <a:solidFill>
                  <a:srgbClr val="FF0000"/>
                </a:solidFill>
                <a:latin typeface="Times New Roman" pitchFamily="18" charset="0"/>
                <a:ea typeface="Arial" charset="0"/>
                <a:cs typeface="Times New Roman" pitchFamily="18" charset="0"/>
              </a:rPr>
              <a:t>A’</a:t>
            </a:r>
            <a:endParaRPr lang="en-US" dirty="0">
              <a:solidFill>
                <a:srgbClr val="FF0000"/>
              </a:solidFill>
              <a:latin typeface="Times New Roman" pitchFamily="18" charset="0"/>
              <a:ea typeface="Arial" charset="0"/>
              <a:cs typeface="Times New Roman" pitchFamily="18" charset="0"/>
            </a:endParaRPr>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70700915"/>
      </p:ext>
    </p:extLst>
  </p:cSld>
  <p:clrMapOvr>
    <a:masterClrMapping/>
  </p:clrMapOvr>
  <mc:AlternateContent xmlns:mc="http://schemas.openxmlformats.org/markup-compatibility/2006" xmlns:p14="http://schemas.microsoft.com/office/powerpoint/2010/main">
    <mc:Choice Requires="p14">
      <p:transition spd="slow" p14:dur="2000" advTm="71286"/>
    </mc:Choice>
    <mc:Fallback xmlns="">
      <p:transition spd="slow" advTm="71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381000"/>
                <a:ext cx="8229600" cy="5745163"/>
              </a:xfrm>
            </p:spPr>
            <p:txBody>
              <a:bodyPr>
                <a:normAutofit fontScale="92500" lnSpcReduction="10000"/>
              </a:bodyPr>
              <a:lstStyle/>
              <a:p>
                <a:r>
                  <a:rPr lang="en-US" sz="2600" dirty="0" smtClean="0"/>
                  <a:t>Is a thin film with both a top and a bottom surface hence, the length of </a:t>
                </a:r>
              </a:p>
              <a:p>
                <a:r>
                  <a:rPr lang="en-US" sz="2600" dirty="0" smtClean="0"/>
                  <a:t>the surface being increased </a:t>
                </a:r>
              </a:p>
              <a:p>
                <a:r>
                  <a:rPr lang="en-US" sz="2600" dirty="0" smtClean="0"/>
                  <a:t>is (2L) </a:t>
                </a:r>
              </a:p>
              <a:p>
                <a:r>
                  <a:rPr lang="en-US" sz="2600" dirty="0"/>
                  <a:t> </a:t>
                </a:r>
                <a:r>
                  <a:rPr lang="en-US" sz="2600" dirty="0" smtClean="0"/>
                  <a:t>       </a:t>
                </a:r>
                <a:r>
                  <a:rPr lang="en-US" sz="2600" dirty="0" smtClean="0">
                    <a:sym typeface="Symbol"/>
                  </a:rPr>
                  <a:t>= </a:t>
                </a:r>
                <a14:m>
                  <m:oMath xmlns:m="http://schemas.openxmlformats.org/officeDocument/2006/math">
                    <m:f>
                      <m:fPr>
                        <m:ctrlPr>
                          <a:rPr lang="en-US" sz="2600" i="1" smtClean="0">
                            <a:latin typeface="Cambria Math"/>
                            <a:sym typeface="Symbol"/>
                          </a:rPr>
                        </m:ctrlPr>
                      </m:fPr>
                      <m:num>
                        <m:r>
                          <a:rPr lang="en-US" sz="2600" b="0" i="1" smtClean="0">
                            <a:latin typeface="Cambria Math"/>
                            <a:sym typeface="Symbol"/>
                          </a:rPr>
                          <m:t>𝐹</m:t>
                        </m:r>
                      </m:num>
                      <m:den>
                        <m:r>
                          <a:rPr lang="en-US" sz="2600" b="0" i="1" smtClean="0">
                            <a:latin typeface="Cambria Math"/>
                            <a:sym typeface="Symbol"/>
                          </a:rPr>
                          <m:t>2</m:t>
                        </m:r>
                        <m:r>
                          <a:rPr lang="en-US" sz="2600" b="0" i="1" smtClean="0">
                            <a:latin typeface="Cambria Math"/>
                            <a:sym typeface="Symbol"/>
                          </a:rPr>
                          <m:t>𝑙</m:t>
                        </m:r>
                      </m:den>
                    </m:f>
                  </m:oMath>
                </a14:m>
                <a:r>
                  <a:rPr lang="en-US" sz="2600" dirty="0" smtClean="0"/>
                  <a:t>      </a:t>
                </a:r>
              </a:p>
              <a:p>
                <a:r>
                  <a:rPr lang="en-US" sz="2600" dirty="0" smtClean="0"/>
                  <a:t>The surface tension of water </a:t>
                </a:r>
              </a:p>
              <a:p>
                <a:r>
                  <a:rPr lang="en-US" sz="2600" dirty="0" smtClean="0"/>
                  <a:t>0.072 N/m at 20</a:t>
                </a:r>
                <a:r>
                  <a:rPr lang="en-US" sz="2600" baseline="30000" dirty="0" smtClean="0"/>
                  <a:t>O</a:t>
                </a:r>
                <a:r>
                  <a:rPr lang="en-US" sz="2600" dirty="0" smtClean="0"/>
                  <a:t>C .The molecules of </a:t>
                </a:r>
              </a:p>
              <a:p>
                <a:r>
                  <a:rPr lang="en-US" sz="2600" dirty="0" smtClean="0"/>
                  <a:t>a liquid exert attraction force</a:t>
                </a:r>
                <a:r>
                  <a:rPr lang="ar-IQ" sz="2600" dirty="0" smtClean="0"/>
                  <a:t> </a:t>
                </a:r>
                <a:r>
                  <a:rPr lang="en-US" sz="2600" dirty="0" smtClean="0"/>
                  <a:t>On each other. </a:t>
                </a:r>
              </a:p>
              <a:p>
                <a:r>
                  <a:rPr lang="en-US" sz="2600" dirty="0" smtClean="0"/>
                  <a:t>The molecule inside the liquid is in equilibrium due to the force of other molecules acting in all directions .the molecule at the surface is also normally in equilibrium (the liquid  is at rest) this is true even though the surface can only be exerted by molecules below it(or at an equal height)</a:t>
                </a:r>
                <a:r>
                  <a:rPr lang="en-US" dirty="0" smtClean="0"/>
                  <a:t>  </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381000"/>
                <a:ext cx="8229600" cy="5745163"/>
              </a:xfrm>
              <a:blipFill rotWithShape="1">
                <a:blip r:embed="rId4"/>
                <a:stretch>
                  <a:fillRect l="-741" t="-1486" r="-1037"/>
                </a:stretch>
              </a:blipFill>
            </p:spPr>
            <p:txBody>
              <a:bodyPr/>
              <a:lstStyle/>
              <a:p>
                <a:r>
                  <a:rPr lang="en-US">
                    <a:noFill/>
                  </a:rPr>
                  <a:t> </a:t>
                </a:r>
              </a:p>
            </p:txBody>
          </p:sp>
        </mc:Fallback>
      </mc:AlternateContent>
      <p:grpSp>
        <p:nvGrpSpPr>
          <p:cNvPr id="4" name="Group 199"/>
          <p:cNvGrpSpPr>
            <a:grpSpLocks/>
          </p:cNvGrpSpPr>
          <p:nvPr/>
        </p:nvGrpSpPr>
        <p:grpSpPr bwMode="auto">
          <a:xfrm>
            <a:off x="5755098" y="533400"/>
            <a:ext cx="2265362" cy="2514600"/>
            <a:chOff x="-73564" y="609600"/>
            <a:chExt cx="3511426" cy="2599136"/>
          </a:xfrm>
        </p:grpSpPr>
        <p:sp>
          <p:nvSpPr>
            <p:cNvPr id="5" name="Block Arc 65"/>
            <p:cNvSpPr/>
            <p:nvPr/>
          </p:nvSpPr>
          <p:spPr>
            <a:xfrm rot="10800000">
              <a:off x="1981200" y="609600"/>
              <a:ext cx="914400" cy="1161737"/>
            </a:xfrm>
            <a:prstGeom prst="blockArc">
              <a:avLst>
                <a:gd name="adj1" fmla="val 11254179"/>
                <a:gd name="adj2" fmla="val 20908532"/>
                <a:gd name="adj3" fmla="val 0"/>
              </a:avLst>
            </a:prstGeom>
            <a:ln>
              <a:solidFill>
                <a:srgbClr val="FF0000"/>
              </a:solidFill>
              <a:prstDash val="dash"/>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6" name="Block Arc 85"/>
            <p:cNvSpPr/>
            <p:nvPr/>
          </p:nvSpPr>
          <p:spPr>
            <a:xfrm rot="10800000">
              <a:off x="457200" y="609600"/>
              <a:ext cx="914400" cy="1161737"/>
            </a:xfrm>
            <a:prstGeom prst="blockArc">
              <a:avLst>
                <a:gd name="adj1" fmla="val 11254179"/>
                <a:gd name="adj2" fmla="val 20908532"/>
                <a:gd name="adj3" fmla="val 0"/>
              </a:avLst>
            </a:prstGeom>
            <a:ln>
              <a:solidFill>
                <a:srgbClr val="FF0000"/>
              </a:solidFill>
              <a:prstDash val="dash"/>
            </a:ln>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nvGrpSpPr>
            <p:cNvPr id="7" name="Group 198"/>
            <p:cNvGrpSpPr>
              <a:grpSpLocks/>
            </p:cNvGrpSpPr>
            <p:nvPr/>
          </p:nvGrpSpPr>
          <p:grpSpPr bwMode="auto">
            <a:xfrm>
              <a:off x="-73564" y="914400"/>
              <a:ext cx="3511426" cy="2294336"/>
              <a:chOff x="-73564" y="914400"/>
              <a:chExt cx="3511426" cy="2294336"/>
            </a:xfrm>
          </p:grpSpPr>
          <p:sp>
            <p:nvSpPr>
              <p:cNvPr id="8" name="Rectangle 101"/>
              <p:cNvSpPr/>
              <p:nvPr/>
            </p:nvSpPr>
            <p:spPr bwMode="auto">
              <a:xfrm>
                <a:off x="10041" y="1220170"/>
                <a:ext cx="3352925" cy="1980134"/>
              </a:xfrm>
              <a:prstGeom prst="rect">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solidFill>
                      <a:srgbClr val="FFFFFF"/>
                    </a:solidFill>
                    <a:latin typeface="Times New Roman" pitchFamily="18" charset="0"/>
                    <a:cs typeface="Times New Roman" pitchFamily="18" charset="0"/>
                  </a:rPr>
                  <a:t>  </a:t>
                </a:r>
              </a:p>
            </p:txBody>
          </p:sp>
          <p:sp>
            <p:nvSpPr>
              <p:cNvPr id="9" name="Oval 32"/>
              <p:cNvSpPr/>
              <p:nvPr/>
            </p:nvSpPr>
            <p:spPr bwMode="auto">
              <a:xfrm>
                <a:off x="2058373" y="2286136"/>
                <a:ext cx="229915" cy="758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sp>
            <p:nvSpPr>
              <p:cNvPr id="10" name="Oval 33"/>
              <p:cNvSpPr/>
              <p:nvPr/>
            </p:nvSpPr>
            <p:spPr bwMode="auto">
              <a:xfrm>
                <a:off x="1830388" y="2057400"/>
                <a:ext cx="838200" cy="838200"/>
              </a:xfrm>
              <a:prstGeom prst="ellipse">
                <a:avLst/>
              </a:prstGeom>
              <a:blipFill>
                <a:blip r:embed="rId5" cstate="print"/>
                <a:tile tx="0" ty="0" sx="100000" sy="100000" flip="none" algn="tl"/>
              </a:blipFill>
              <a:ln>
                <a:solidFill>
                  <a:srgbClr val="FF0000"/>
                </a:solidFill>
                <a:prstDash val="sysDash"/>
              </a:ln>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1" name="Straight Arrow Connector 38"/>
              <p:cNvCxnSpPr>
                <a:stCxn id="9" idx="1"/>
                <a:endCxn id="9" idx="5"/>
              </p:cNvCxnSpPr>
              <p:nvPr/>
            </p:nvCxnSpPr>
            <p:spPr bwMode="auto">
              <a:xfrm rot="16200000" flipH="1">
                <a:off x="1952247" y="2179754"/>
                <a:ext cx="593703" cy="593946"/>
              </a:xfrm>
              <a:prstGeom prst="straightConnector1">
                <a:avLst/>
              </a:prstGeom>
              <a:ln w="28575">
                <a:solidFill>
                  <a:srgbClr val="FF0000"/>
                </a:solidFill>
                <a:headEnd type="arrow"/>
                <a:tailEnd type="arrow"/>
              </a:ln>
            </p:spPr>
            <p:style>
              <a:lnRef idx="1">
                <a:schemeClr val="accent2"/>
              </a:lnRef>
              <a:fillRef idx="0">
                <a:schemeClr val="accent2"/>
              </a:fillRef>
              <a:effectRef idx="0">
                <a:schemeClr val="accent2"/>
              </a:effectRef>
              <a:fontRef idx="minor">
                <a:schemeClr val="tx1"/>
              </a:fontRef>
            </p:style>
          </p:cxnSp>
          <p:cxnSp>
            <p:nvCxnSpPr>
              <p:cNvPr id="12" name="Straight Arrow Connector 40"/>
              <p:cNvCxnSpPr>
                <a:stCxn id="9" idx="3"/>
                <a:endCxn id="9" idx="7"/>
              </p:cNvCxnSpPr>
              <p:nvPr/>
            </p:nvCxnSpPr>
            <p:spPr bwMode="auto">
              <a:xfrm rot="5400000" flipH="1" flipV="1">
                <a:off x="1952247" y="2179754"/>
                <a:ext cx="593703" cy="593946"/>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42"/>
              <p:cNvCxnSpPr>
                <a:endCxn id="9" idx="4"/>
              </p:cNvCxnSpPr>
              <p:nvPr/>
            </p:nvCxnSpPr>
            <p:spPr bwMode="auto">
              <a:xfrm rot="16200000" flipH="1">
                <a:off x="1811648" y="2456697"/>
                <a:ext cx="836581" cy="4006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44"/>
              <p:cNvCxnSpPr>
                <a:stCxn id="9" idx="6"/>
                <a:endCxn id="9" idx="2"/>
              </p:cNvCxnSpPr>
              <p:nvPr/>
            </p:nvCxnSpPr>
            <p:spPr bwMode="auto">
              <a:xfrm flipH="1">
                <a:off x="1830201" y="2476728"/>
                <a:ext cx="837795" cy="1687"/>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 name="Oval 45"/>
              <p:cNvSpPr/>
              <p:nvPr/>
            </p:nvSpPr>
            <p:spPr bwMode="auto">
              <a:xfrm>
                <a:off x="230188" y="2057400"/>
                <a:ext cx="838200" cy="838200"/>
              </a:xfrm>
              <a:prstGeom prst="ellipse">
                <a:avLst/>
              </a:prstGeom>
              <a:blipFill>
                <a:blip r:embed="rId5" cstate="print"/>
                <a:tile tx="0" ty="0" sx="100000" sy="100000" flip="none" algn="tl"/>
              </a:blipFill>
              <a:ln>
                <a:solidFill>
                  <a:srgbClr val="FF0000"/>
                </a:solidFill>
                <a:prstDash val="sysDash"/>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6" name="Straight Arrow Connector 52"/>
              <p:cNvCxnSpPr>
                <a:stCxn id="14" idx="0"/>
                <a:endCxn id="14" idx="4"/>
              </p:cNvCxnSpPr>
              <p:nvPr/>
            </p:nvCxnSpPr>
            <p:spPr bwMode="auto">
              <a:xfrm rot="16200000" flipH="1">
                <a:off x="230113" y="2475856"/>
                <a:ext cx="836581" cy="1742"/>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54"/>
              <p:cNvCxnSpPr>
                <a:stCxn id="14" idx="6"/>
                <a:endCxn id="14" idx="2"/>
              </p:cNvCxnSpPr>
              <p:nvPr/>
            </p:nvCxnSpPr>
            <p:spPr bwMode="auto">
              <a:xfrm flipH="1">
                <a:off x="229506" y="2476728"/>
                <a:ext cx="837796" cy="1687"/>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56"/>
              <p:cNvCxnSpPr>
                <a:stCxn id="14" idx="1"/>
                <a:endCxn id="14" idx="5"/>
              </p:cNvCxnSpPr>
              <p:nvPr/>
            </p:nvCxnSpPr>
            <p:spPr bwMode="auto">
              <a:xfrm rot="16200000" flipH="1">
                <a:off x="350681" y="2180625"/>
                <a:ext cx="593703" cy="592205"/>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58"/>
              <p:cNvCxnSpPr>
                <a:stCxn id="14" idx="7"/>
                <a:endCxn id="14" idx="3"/>
              </p:cNvCxnSpPr>
              <p:nvPr/>
            </p:nvCxnSpPr>
            <p:spPr bwMode="auto">
              <a:xfrm rot="16200000" flipH="1" flipV="1">
                <a:off x="350681" y="2180625"/>
                <a:ext cx="593703" cy="592205"/>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82"/>
              <p:cNvCxnSpPr/>
              <p:nvPr/>
            </p:nvCxnSpPr>
            <p:spPr bwMode="auto">
              <a:xfrm rot="5400000">
                <a:off x="2371026" y="2141899"/>
                <a:ext cx="2131933" cy="1741"/>
              </a:xfrm>
              <a:prstGeom prst="line">
                <a:avLst/>
              </a:prstGeom>
              <a:ln w="762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1" name="Straight Connector 88"/>
              <p:cNvCxnSpPr/>
              <p:nvPr/>
            </p:nvCxnSpPr>
            <p:spPr bwMode="auto">
              <a:xfrm rot="5400000">
                <a:off x="-1139503" y="2132622"/>
                <a:ext cx="2133620" cy="1742"/>
              </a:xfrm>
              <a:prstGeom prst="line">
                <a:avLst/>
              </a:prstGeom>
              <a:ln w="762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2" name="Straight Connector 90"/>
              <p:cNvCxnSpPr/>
              <p:nvPr/>
            </p:nvCxnSpPr>
            <p:spPr bwMode="auto">
              <a:xfrm>
                <a:off x="-57887" y="3200303"/>
                <a:ext cx="3412144" cy="1686"/>
              </a:xfrm>
              <a:prstGeom prst="line">
                <a:avLst/>
              </a:prstGeom>
              <a:ln w="76200">
                <a:solidFill>
                  <a:srgbClr val="FF0000"/>
                </a:solidFill>
              </a:ln>
            </p:spPr>
            <p:style>
              <a:lnRef idx="2">
                <a:schemeClr val="accent2"/>
              </a:lnRef>
              <a:fillRef idx="0">
                <a:schemeClr val="accent2"/>
              </a:fillRef>
              <a:effectRef idx="1">
                <a:schemeClr val="accent2"/>
              </a:effectRef>
              <a:fontRef idx="minor">
                <a:schemeClr val="tx1"/>
              </a:fontRef>
            </p:style>
          </p:cxnSp>
          <p:sp>
            <p:nvSpPr>
              <p:cNvPr id="23" name="TextBox 141"/>
              <p:cNvSpPr txBox="1">
                <a:spLocks noChangeArrowheads="1"/>
              </p:cNvSpPr>
              <p:nvPr/>
            </p:nvSpPr>
            <p:spPr bwMode="auto">
              <a:xfrm>
                <a:off x="1220578" y="2285941"/>
                <a:ext cx="412802" cy="38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rgbClr val="FF0000"/>
                    </a:solidFill>
                    <a:latin typeface="Times New Roman" pitchFamily="18" charset="0"/>
                    <a:cs typeface="Times New Roman" pitchFamily="18" charset="0"/>
                  </a:rPr>
                  <a:t>A</a:t>
                </a:r>
              </a:p>
            </p:txBody>
          </p:sp>
          <p:sp>
            <p:nvSpPr>
              <p:cNvPr id="24" name="TextBox 142"/>
              <p:cNvSpPr txBox="1">
                <a:spLocks noChangeArrowheads="1"/>
              </p:cNvSpPr>
              <p:nvPr/>
            </p:nvSpPr>
            <p:spPr bwMode="auto">
              <a:xfrm>
                <a:off x="1523875" y="914400"/>
                <a:ext cx="369213" cy="3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rgbClr val="FF0000"/>
                    </a:solidFill>
                    <a:latin typeface="Times New Roman" pitchFamily="18" charset="0"/>
                    <a:cs typeface="Times New Roman" pitchFamily="18" charset="0"/>
                  </a:rPr>
                  <a:t>B</a:t>
                </a:r>
              </a:p>
            </p:txBody>
          </p:sp>
          <p:grpSp>
            <p:nvGrpSpPr>
              <p:cNvPr id="25" name="Block Arc 80"/>
              <p:cNvGrpSpPr>
                <a:grpSpLocks/>
              </p:cNvGrpSpPr>
              <p:nvPr/>
            </p:nvGrpSpPr>
            <p:grpSpPr bwMode="auto">
              <a:xfrm>
                <a:off x="-73564" y="1018849"/>
                <a:ext cx="3450819" cy="304407"/>
                <a:chOff x="390144" y="1347216"/>
                <a:chExt cx="3145536" cy="286512"/>
              </a:xfrm>
            </p:grpSpPr>
            <p:pic>
              <p:nvPicPr>
                <p:cNvPr id="60" name="Block Arc 8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144" y="1347216"/>
                  <a:ext cx="3145536" cy="28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 Box 88"/>
                <p:cNvSpPr txBox="1">
                  <a:spLocks noChangeArrowheads="1"/>
                </p:cNvSpPr>
                <p:nvPr/>
              </p:nvSpPr>
              <p:spPr bwMode="auto">
                <a:xfrm rot="10800000">
                  <a:off x="457200" y="1458956"/>
                  <a:ext cx="3056189" cy="14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ar-SA">
                    <a:latin typeface="Times New Roman" pitchFamily="18" charset="0"/>
                    <a:cs typeface="Times New Roman" pitchFamily="18" charset="0"/>
                  </a:endParaRPr>
                </a:p>
              </p:txBody>
            </p:sp>
          </p:grpSp>
          <p:cxnSp>
            <p:nvCxnSpPr>
              <p:cNvPr id="26" name="Straight Arrow Connector 67"/>
              <p:cNvCxnSpPr>
                <a:stCxn id="55" idx="2"/>
              </p:cNvCxnSpPr>
              <p:nvPr/>
            </p:nvCxnSpPr>
            <p:spPr>
              <a:xfrm rot="10800000" flipV="1">
                <a:off x="532575" y="1257276"/>
                <a:ext cx="381450" cy="26649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69"/>
              <p:cNvCxnSpPr/>
              <p:nvPr/>
            </p:nvCxnSpPr>
            <p:spPr>
              <a:xfrm>
                <a:off x="914025" y="1220170"/>
                <a:ext cx="381449" cy="30359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71"/>
              <p:cNvCxnSpPr>
                <a:stCxn id="55" idx="1"/>
                <a:endCxn id="49" idx="0"/>
              </p:cNvCxnSpPr>
              <p:nvPr/>
            </p:nvCxnSpPr>
            <p:spPr>
              <a:xfrm rot="16200000" flipH="1">
                <a:off x="676978" y="1477788"/>
                <a:ext cx="522863" cy="2786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73"/>
              <p:cNvCxnSpPr>
                <a:stCxn id="57" idx="0"/>
                <a:endCxn id="52" idx="0"/>
              </p:cNvCxnSpPr>
              <p:nvPr/>
            </p:nvCxnSpPr>
            <p:spPr>
              <a:xfrm rot="16200000" flipH="1">
                <a:off x="2209909" y="1486661"/>
                <a:ext cx="532983"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75"/>
              <p:cNvCxnSpPr>
                <a:stCxn id="57" idx="2"/>
              </p:cNvCxnSpPr>
              <p:nvPr/>
            </p:nvCxnSpPr>
            <p:spPr>
              <a:xfrm rot="10800000" flipV="1">
                <a:off x="2056632" y="1257276"/>
                <a:ext cx="381449" cy="26649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77"/>
              <p:cNvCxnSpPr>
                <a:endCxn id="54" idx="1"/>
              </p:cNvCxnSpPr>
              <p:nvPr/>
            </p:nvCxnSpPr>
            <p:spPr>
              <a:xfrm>
                <a:off x="2438081" y="1220170"/>
                <a:ext cx="391901" cy="3154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Oval 86"/>
              <p:cNvSpPr/>
              <p:nvPr/>
            </p:nvSpPr>
            <p:spPr>
              <a:xfrm>
                <a:off x="2209909" y="2437935"/>
                <a:ext cx="76638" cy="77586"/>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sp>
            <p:nvSpPr>
              <p:cNvPr id="33" name="Oval 87"/>
              <p:cNvSpPr/>
              <p:nvPr/>
            </p:nvSpPr>
            <p:spPr>
              <a:xfrm>
                <a:off x="609213" y="2437935"/>
                <a:ext cx="76638" cy="77586"/>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sp>
            <p:nvSpPr>
              <p:cNvPr id="34" name="Flowchart: Connector 100"/>
              <p:cNvSpPr/>
              <p:nvPr/>
            </p:nvSpPr>
            <p:spPr>
              <a:xfrm>
                <a:off x="304403" y="2134337"/>
                <a:ext cx="45286" cy="7589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sp>
            <p:nvSpPr>
              <p:cNvPr id="35" name="Oval 146"/>
              <p:cNvSpPr/>
              <p:nvPr/>
            </p:nvSpPr>
            <p:spPr>
              <a:xfrm>
                <a:off x="609213" y="1980851"/>
                <a:ext cx="76638" cy="77586"/>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sp>
            <p:nvSpPr>
              <p:cNvPr id="36" name="Oval 147"/>
              <p:cNvSpPr/>
              <p:nvPr/>
            </p:nvSpPr>
            <p:spPr>
              <a:xfrm>
                <a:off x="914025" y="2134337"/>
                <a:ext cx="76638" cy="75899"/>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sp>
            <p:nvSpPr>
              <p:cNvPr id="37" name="Oval 148"/>
              <p:cNvSpPr/>
              <p:nvPr/>
            </p:nvSpPr>
            <p:spPr>
              <a:xfrm>
                <a:off x="1067302" y="2437935"/>
                <a:ext cx="74896" cy="77586"/>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sp>
            <p:nvSpPr>
              <p:cNvPr id="38" name="Oval 149"/>
              <p:cNvSpPr/>
              <p:nvPr/>
            </p:nvSpPr>
            <p:spPr>
              <a:xfrm>
                <a:off x="914025" y="2743219"/>
                <a:ext cx="76638" cy="75900"/>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sp>
            <p:nvSpPr>
              <p:cNvPr id="39" name="Oval 150"/>
              <p:cNvSpPr/>
              <p:nvPr/>
            </p:nvSpPr>
            <p:spPr>
              <a:xfrm>
                <a:off x="609213" y="2895018"/>
                <a:ext cx="76638" cy="77586"/>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sp>
            <p:nvSpPr>
              <p:cNvPr id="40" name="Oval 155"/>
              <p:cNvSpPr/>
              <p:nvPr/>
            </p:nvSpPr>
            <p:spPr>
              <a:xfrm>
                <a:off x="304403" y="2743219"/>
                <a:ext cx="76638" cy="75900"/>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sp>
            <p:nvSpPr>
              <p:cNvPr id="41" name="Oval 156"/>
              <p:cNvSpPr/>
              <p:nvPr/>
            </p:nvSpPr>
            <p:spPr>
              <a:xfrm>
                <a:off x="152867" y="2437935"/>
                <a:ext cx="74897" cy="77586"/>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sp>
            <p:nvSpPr>
              <p:cNvPr id="42" name="Oval 157"/>
              <p:cNvSpPr/>
              <p:nvPr/>
            </p:nvSpPr>
            <p:spPr>
              <a:xfrm>
                <a:off x="2514719" y="2743219"/>
                <a:ext cx="76638" cy="75900"/>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sp>
            <p:nvSpPr>
              <p:cNvPr id="43" name="Oval 158"/>
              <p:cNvSpPr/>
              <p:nvPr/>
            </p:nvSpPr>
            <p:spPr>
              <a:xfrm>
                <a:off x="2209909" y="2895018"/>
                <a:ext cx="76638" cy="77586"/>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sp>
            <p:nvSpPr>
              <p:cNvPr id="44" name="Oval 160"/>
              <p:cNvSpPr/>
              <p:nvPr/>
            </p:nvSpPr>
            <p:spPr>
              <a:xfrm>
                <a:off x="1905097" y="2743219"/>
                <a:ext cx="76638" cy="75900"/>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sp>
            <p:nvSpPr>
              <p:cNvPr id="45" name="Oval 161"/>
              <p:cNvSpPr/>
              <p:nvPr/>
            </p:nvSpPr>
            <p:spPr>
              <a:xfrm>
                <a:off x="1751820" y="2437935"/>
                <a:ext cx="76638" cy="77586"/>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sp>
            <p:nvSpPr>
              <p:cNvPr id="46" name="Oval 162"/>
              <p:cNvSpPr/>
              <p:nvPr/>
            </p:nvSpPr>
            <p:spPr>
              <a:xfrm>
                <a:off x="1905097" y="2134337"/>
                <a:ext cx="76638" cy="75899"/>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sp>
            <p:nvSpPr>
              <p:cNvPr id="47" name="Oval 163"/>
              <p:cNvSpPr/>
              <p:nvPr/>
            </p:nvSpPr>
            <p:spPr>
              <a:xfrm>
                <a:off x="2209909" y="1980851"/>
                <a:ext cx="76638" cy="77586"/>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sp>
            <p:nvSpPr>
              <p:cNvPr id="48" name="Oval 164"/>
              <p:cNvSpPr/>
              <p:nvPr/>
            </p:nvSpPr>
            <p:spPr>
              <a:xfrm>
                <a:off x="457679" y="1523768"/>
                <a:ext cx="74896" cy="77586"/>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sp>
            <p:nvSpPr>
              <p:cNvPr id="49" name="Oval 165"/>
              <p:cNvSpPr/>
              <p:nvPr/>
            </p:nvSpPr>
            <p:spPr>
              <a:xfrm>
                <a:off x="914025" y="2743219"/>
                <a:ext cx="76638" cy="75900"/>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sp>
            <p:nvSpPr>
              <p:cNvPr id="50" name="Oval 166"/>
              <p:cNvSpPr/>
              <p:nvPr/>
            </p:nvSpPr>
            <p:spPr>
              <a:xfrm>
                <a:off x="2514719" y="2134337"/>
                <a:ext cx="76638" cy="75899"/>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sp>
            <p:nvSpPr>
              <p:cNvPr id="51" name="Oval 167"/>
              <p:cNvSpPr/>
              <p:nvPr/>
            </p:nvSpPr>
            <p:spPr>
              <a:xfrm>
                <a:off x="914025" y="1753153"/>
                <a:ext cx="76638" cy="75899"/>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sp>
            <p:nvSpPr>
              <p:cNvPr id="52" name="Oval 168"/>
              <p:cNvSpPr/>
              <p:nvPr/>
            </p:nvSpPr>
            <p:spPr>
              <a:xfrm>
                <a:off x="2666255" y="2437935"/>
                <a:ext cx="76638" cy="77586"/>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sp>
            <p:nvSpPr>
              <p:cNvPr id="53" name="Oval 169"/>
              <p:cNvSpPr/>
              <p:nvPr/>
            </p:nvSpPr>
            <p:spPr>
              <a:xfrm>
                <a:off x="1295474" y="1523768"/>
                <a:ext cx="76638" cy="77586"/>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sp>
            <p:nvSpPr>
              <p:cNvPr id="54" name="Oval 170"/>
              <p:cNvSpPr/>
              <p:nvPr/>
            </p:nvSpPr>
            <p:spPr>
              <a:xfrm>
                <a:off x="2438081" y="1753153"/>
                <a:ext cx="76638" cy="75899"/>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sp>
            <p:nvSpPr>
              <p:cNvPr id="55" name="Oval 171"/>
              <p:cNvSpPr/>
              <p:nvPr/>
            </p:nvSpPr>
            <p:spPr>
              <a:xfrm>
                <a:off x="1981735" y="1523768"/>
                <a:ext cx="74897" cy="77586"/>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sp>
            <p:nvSpPr>
              <p:cNvPr id="56" name="Oval 174"/>
              <p:cNvSpPr/>
              <p:nvPr/>
            </p:nvSpPr>
            <p:spPr>
              <a:xfrm>
                <a:off x="2819531" y="1523768"/>
                <a:ext cx="76638" cy="77586"/>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sp>
            <p:nvSpPr>
              <p:cNvPr id="57" name="Oval 176"/>
              <p:cNvSpPr/>
              <p:nvPr/>
            </p:nvSpPr>
            <p:spPr>
              <a:xfrm>
                <a:off x="914025" y="1220170"/>
                <a:ext cx="76638" cy="75899"/>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sp>
            <p:nvSpPr>
              <p:cNvPr id="58" name="Oval 177"/>
              <p:cNvSpPr/>
              <p:nvPr/>
            </p:nvSpPr>
            <p:spPr>
              <a:xfrm>
                <a:off x="914025" y="2743219"/>
                <a:ext cx="76638" cy="75900"/>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sp>
            <p:nvSpPr>
              <p:cNvPr id="59" name="Oval 179"/>
              <p:cNvSpPr/>
              <p:nvPr/>
            </p:nvSpPr>
            <p:spPr>
              <a:xfrm>
                <a:off x="2438081" y="1220170"/>
                <a:ext cx="76638" cy="75899"/>
              </a:xfrm>
              <a:prstGeom prst="ellipse">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ar-SA">
                  <a:solidFill>
                    <a:srgbClr val="FFFFFF"/>
                  </a:solidFill>
                  <a:latin typeface="Times New Roman" pitchFamily="18" charset="0"/>
                  <a:cs typeface="Times New Roman" pitchFamily="18" charset="0"/>
                </a:endParaRPr>
              </a:p>
            </p:txBody>
          </p:sp>
        </p:grpSp>
      </p:gr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05675776"/>
      </p:ext>
    </p:extLst>
  </p:cSld>
  <p:clrMapOvr>
    <a:masterClrMapping/>
  </p:clrMapOvr>
  <mc:AlternateContent xmlns:mc="http://schemas.openxmlformats.org/markup-compatibility/2006" xmlns:p14="http://schemas.microsoft.com/office/powerpoint/2010/main">
    <mc:Choice Requires="p14">
      <p:transition spd="slow" p14:dur="2000" advTm="239822"/>
    </mc:Choice>
    <mc:Fallback xmlns="">
      <p:transition spd="slow" advTm="239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r>
              <a:rPr lang="en-US" u="sng" dirty="0" smtClean="0"/>
              <a:t>Hence: </a:t>
            </a:r>
            <a:r>
              <a:rPr lang="en-US" dirty="0" smtClean="0"/>
              <a:t>there is a net attractive force downward which tends to compress the surface layer slightly .but only to the point where this downward force is balanced by an upward (repulsive ) force due to close contact (or collision with )the molecules below .</a:t>
            </a:r>
          </a:p>
          <a:p>
            <a:r>
              <a:rPr lang="en-US" dirty="0" smtClean="0"/>
              <a:t>This compression of the surface means that , in essence ,the liquid tries to minimize its surface ,this is why water tends to form spherical droplets ,for a sphere represents .the minimum  possible surface area for a given volume .In order to increase the surface area of a liquid , a force is required and work must be done to bring molecules and is sometimes  called surface energy .</a:t>
            </a:r>
            <a:r>
              <a:rPr lang="en-US" dirty="0" smtClean="0">
                <a:solidFill>
                  <a:srgbClr val="FF0000"/>
                </a:solidFill>
              </a:rPr>
              <a:t>The greater the surface area energy.</a:t>
            </a:r>
            <a:r>
              <a:rPr lang="en-US" dirty="0" smtClean="0"/>
              <a:t> </a:t>
            </a:r>
            <a:endParaRPr lang="en-US" u="sng" dirty="0"/>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47934391"/>
      </p:ext>
    </p:extLst>
  </p:cSld>
  <p:clrMapOvr>
    <a:masterClrMapping/>
  </p:clrMapOvr>
  <mc:AlternateContent xmlns:mc="http://schemas.openxmlformats.org/markup-compatibility/2006" xmlns:p14="http://schemas.microsoft.com/office/powerpoint/2010/main">
    <mc:Choice Requires="p14">
      <p:transition spd="slow" p14:dur="2000" advTm="956"/>
    </mc:Choice>
    <mc:Fallback xmlns="">
      <p:transition spd="slow" advTm="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457200"/>
                <a:ext cx="8229600" cy="5668963"/>
              </a:xfrm>
            </p:spPr>
            <p:txBody>
              <a:bodyPr>
                <a:normAutofit lnSpcReduction="10000"/>
              </a:bodyPr>
              <a:lstStyle/>
              <a:p>
                <a:endParaRPr lang="ar-IQ" dirty="0" smtClean="0">
                  <a:solidFill>
                    <a:srgbClr val="FF0000"/>
                  </a:solidFill>
                  <a:sym typeface="Symbol"/>
                </a:endParaRPr>
              </a:p>
              <a:p>
                <a:r>
                  <a:rPr lang="en-US" dirty="0" smtClean="0">
                    <a:solidFill>
                      <a:srgbClr val="FF0000"/>
                    </a:solidFill>
                    <a:sym typeface="Symbol"/>
                  </a:rPr>
                  <a:t> = </a:t>
                </a:r>
                <a14:m>
                  <m:oMath xmlns:m="http://schemas.openxmlformats.org/officeDocument/2006/math">
                    <m:f>
                      <m:fPr>
                        <m:ctrlPr>
                          <a:rPr lang="en-US" i="1" smtClean="0">
                            <a:solidFill>
                              <a:srgbClr val="FF0000"/>
                            </a:solidFill>
                            <a:latin typeface="Cambria Math"/>
                            <a:sym typeface="Symbol"/>
                          </a:rPr>
                        </m:ctrlPr>
                      </m:fPr>
                      <m:num>
                        <m:r>
                          <a:rPr lang="en-US" b="0" i="1" smtClean="0">
                            <a:solidFill>
                              <a:srgbClr val="FF0000"/>
                            </a:solidFill>
                            <a:latin typeface="Cambria Math"/>
                            <a:sym typeface="Symbol"/>
                          </a:rPr>
                          <m:t>𝐹</m:t>
                        </m:r>
                      </m:num>
                      <m:den>
                        <m:r>
                          <a:rPr lang="en-US" b="0" i="1" smtClean="0">
                            <a:solidFill>
                              <a:srgbClr val="FF0000"/>
                            </a:solidFill>
                            <a:latin typeface="Cambria Math"/>
                            <a:sym typeface="Symbol"/>
                          </a:rPr>
                          <m:t>𝑙</m:t>
                        </m:r>
                      </m:den>
                    </m:f>
                  </m:oMath>
                </a14:m>
                <a:r>
                  <a:rPr lang="en-US" dirty="0" smtClean="0">
                    <a:solidFill>
                      <a:srgbClr val="FF0000"/>
                    </a:solidFill>
                  </a:rPr>
                  <a:t>  </a:t>
                </a:r>
              </a:p>
              <a:p>
                <a:r>
                  <a:rPr lang="en-US" dirty="0" smtClean="0">
                    <a:solidFill>
                      <a:srgbClr val="FF0000"/>
                    </a:solidFill>
                  </a:rPr>
                  <a:t>W=F </a:t>
                </a:r>
                <a:r>
                  <a:rPr lang="en-US" dirty="0" smtClean="0">
                    <a:solidFill>
                      <a:srgbClr val="FF0000"/>
                    </a:solidFill>
                    <a:sym typeface="Symbol"/>
                  </a:rPr>
                  <a:t>X </a:t>
                </a:r>
              </a:p>
              <a:p>
                <a:r>
                  <a:rPr lang="en-US" dirty="0">
                    <a:solidFill>
                      <a:srgbClr val="FF0000"/>
                    </a:solidFill>
                    <a:sym typeface="Symbol"/>
                  </a:rPr>
                  <a:t> </a:t>
                </a:r>
                <a:r>
                  <a:rPr lang="en-US" dirty="0" smtClean="0">
                    <a:solidFill>
                      <a:srgbClr val="FF0000"/>
                    </a:solidFill>
                    <a:sym typeface="Symbol"/>
                  </a:rPr>
                  <a:t>   W =  L X</a:t>
                </a:r>
              </a:p>
              <a:p>
                <a:r>
                  <a:rPr lang="en-US" dirty="0" smtClean="0">
                    <a:solidFill>
                      <a:srgbClr val="FF0000"/>
                    </a:solidFill>
                    <a:sym typeface="Symbol"/>
                  </a:rPr>
                  <a:t>      W=  A</a:t>
                </a:r>
                <a:r>
                  <a:rPr lang="en-US" dirty="0" smtClean="0">
                    <a:sym typeface="Symbol"/>
                  </a:rPr>
                  <a:t>           N/m  or J/m</a:t>
                </a:r>
                <a:r>
                  <a:rPr lang="en-US" baseline="30000" dirty="0" smtClean="0">
                    <a:sym typeface="Symbol"/>
                  </a:rPr>
                  <a:t>2    </a:t>
                </a:r>
              </a:p>
              <a:p>
                <a:r>
                  <a:rPr lang="en-US" dirty="0">
                    <a:sym typeface="Symbol"/>
                  </a:rPr>
                  <a:t> </a:t>
                </a:r>
                <a:r>
                  <a:rPr lang="en-US" dirty="0" smtClean="0">
                    <a:sym typeface="Symbol"/>
                  </a:rPr>
                  <a:t>where X is the change in distance and A is the total increase in area (at both surface ) </a:t>
                </a:r>
              </a:p>
              <a:p>
                <a:r>
                  <a:rPr lang="en-US" dirty="0" smtClean="0">
                    <a:sym typeface="Symbol"/>
                  </a:rPr>
                  <a:t>So we can write : </a:t>
                </a:r>
              </a:p>
              <a:p>
                <a:r>
                  <a:rPr lang="en-US" dirty="0">
                    <a:sym typeface="Symbol"/>
                  </a:rPr>
                  <a:t> </a:t>
                </a:r>
                <a:r>
                  <a:rPr lang="en-US" dirty="0" smtClean="0">
                    <a:sym typeface="Symbol"/>
                  </a:rPr>
                  <a:t>                           =  </a:t>
                </a:r>
                <a14:m>
                  <m:oMath xmlns:m="http://schemas.openxmlformats.org/officeDocument/2006/math">
                    <m:f>
                      <m:fPr>
                        <m:ctrlPr>
                          <a:rPr lang="en-US" i="1" smtClean="0">
                            <a:latin typeface="Cambria Math"/>
                            <a:sym typeface="Symbol"/>
                          </a:rPr>
                        </m:ctrlPr>
                      </m:fPr>
                      <m:num>
                        <m:r>
                          <a:rPr lang="en-US" b="0" i="1" smtClean="0">
                            <a:latin typeface="Cambria Math"/>
                            <a:sym typeface="Symbol"/>
                          </a:rPr>
                          <m:t>𝑊</m:t>
                        </m:r>
                      </m:num>
                      <m:den>
                        <m:r>
                          <m:rPr>
                            <m:nor/>
                          </m:rPr>
                          <a:rPr lang="en-US" dirty="0">
                            <a:sym typeface="Symbol"/>
                          </a:rPr>
                          <m:t></m:t>
                        </m:r>
                        <m:r>
                          <a:rPr lang="en-US" b="0" i="1" dirty="0" smtClean="0">
                            <a:latin typeface="Cambria Math"/>
                            <a:sym typeface="Symbol"/>
                          </a:rPr>
                          <m:t>𝐴</m:t>
                        </m:r>
                      </m:den>
                    </m:f>
                  </m:oMath>
                </a14:m>
                <a:r>
                  <a:rPr lang="en-US" dirty="0" smtClean="0">
                    <a:sym typeface="Symbol"/>
                  </a:rPr>
                  <a:t>   </a:t>
                </a:r>
              </a:p>
              <a:p>
                <a:r>
                  <a:rPr lang="en-US" dirty="0" smtClean="0">
                    <a:sym typeface="Symbol"/>
                  </a:rPr>
                  <a:t>The surface tension   is not only equal to the force per unit length ,it is also equal to the work done per unit increase in surface area .</a:t>
                </a:r>
              </a:p>
              <a:p>
                <a:endParaRPr lang="en-US" dirty="0" smtClean="0">
                  <a:sym typeface="Symbol"/>
                </a:endParaRPr>
              </a:p>
              <a:p>
                <a:pPr algn="ct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457200"/>
                <a:ext cx="8229600" cy="5668963"/>
              </a:xfrm>
              <a:blipFill rotWithShape="1">
                <a:blip r:embed="rId4"/>
                <a:stretch>
                  <a:fillRect l="-889" r="-1111"/>
                </a:stretch>
              </a:blipFill>
            </p:spPr>
            <p:txBody>
              <a:bodyPr/>
              <a:lstStyle/>
              <a:p>
                <a:r>
                  <a:rPr lang="en-US">
                    <a:noFill/>
                  </a:rPr>
                  <a:t> </a:t>
                </a:r>
              </a:p>
            </p:txBody>
          </p:sp>
        </mc:Fallback>
      </mc:AlternateContent>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58924818"/>
      </p:ext>
    </p:extLst>
  </p:cSld>
  <p:clrMapOvr>
    <a:masterClrMapping/>
  </p:clrMapOvr>
  <mc:AlternateContent xmlns:mc="http://schemas.openxmlformats.org/markup-compatibility/2006" xmlns:p14="http://schemas.microsoft.com/office/powerpoint/2010/main">
    <mc:Choice Requires="p14">
      <p:transition spd="slow" p14:dur="2000" advTm="80368"/>
    </mc:Choice>
    <mc:Fallback xmlns="">
      <p:transition spd="slow" advTm="80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endParaRPr lang="ar-IQ" dirty="0" smtClean="0"/>
          </a:p>
          <a:p>
            <a:endParaRPr lang="ar-IQ" dirty="0"/>
          </a:p>
          <a:p>
            <a:r>
              <a:rPr lang="en-US" dirty="0" smtClean="0"/>
              <a:t>If the object is spherical in the shape ,the surface tension acts at all points along a circle of radius ( r ) only the vertical component </a:t>
            </a:r>
            <a:r>
              <a:rPr lang="en-US" dirty="0" smtClean="0">
                <a:sym typeface="Symbol"/>
              </a:rPr>
              <a:t></a:t>
            </a:r>
            <a:r>
              <a:rPr lang="en-US" dirty="0" err="1" smtClean="0">
                <a:sym typeface="Symbol"/>
              </a:rPr>
              <a:t>cos</a:t>
            </a:r>
            <a:r>
              <a:rPr lang="en-US" dirty="0" smtClean="0">
                <a:sym typeface="Symbol"/>
              </a:rPr>
              <a:t> ,acts to balance </a:t>
            </a:r>
            <a:r>
              <a:rPr lang="ar-IQ" dirty="0" smtClean="0">
                <a:sym typeface="Symbol"/>
              </a:rPr>
              <a:t>      </a:t>
            </a:r>
            <a:r>
              <a:rPr lang="en-US" dirty="0" smtClean="0">
                <a:sym typeface="Symbol"/>
              </a:rPr>
              <a:t>( W ) .We set the length ( L ) equal to the circumference of the circle </a:t>
            </a:r>
            <a:r>
              <a:rPr lang="ar-IQ" dirty="0" smtClean="0">
                <a:sym typeface="Symbol"/>
              </a:rPr>
              <a:t>:</a:t>
            </a:r>
          </a:p>
          <a:p>
            <a:r>
              <a:rPr lang="ar-IQ" dirty="0">
                <a:sym typeface="Symbol"/>
              </a:rPr>
              <a:t> </a:t>
            </a:r>
            <a:r>
              <a:rPr lang="ar-IQ" dirty="0" smtClean="0">
                <a:sym typeface="Symbol"/>
              </a:rPr>
              <a:t>                               </a:t>
            </a:r>
            <a:r>
              <a:rPr lang="en-US" dirty="0" smtClean="0">
                <a:sym typeface="Symbol"/>
              </a:rPr>
              <a:t>L=2r</a:t>
            </a:r>
            <a:r>
              <a:rPr lang="ar-IQ" dirty="0" smtClean="0">
                <a:sym typeface="Symbol"/>
              </a:rPr>
              <a:t>                                        </a:t>
            </a:r>
            <a:r>
              <a:rPr lang="en-US" dirty="0" smtClean="0">
                <a:sym typeface="Symbol"/>
              </a:rPr>
              <a:t>So the net upward force due to surface tension is :</a:t>
            </a:r>
          </a:p>
          <a:p>
            <a:pPr algn="ctr"/>
            <a:r>
              <a:rPr lang="en-US" dirty="0" smtClean="0">
                <a:solidFill>
                  <a:srgbClr val="FF0000"/>
                </a:solidFill>
                <a:sym typeface="Symbol"/>
              </a:rPr>
              <a:t>F=</a:t>
            </a:r>
            <a:r>
              <a:rPr lang="en-US" dirty="0">
                <a:solidFill>
                  <a:srgbClr val="FF0000"/>
                </a:solidFill>
                <a:sym typeface="Symbol"/>
              </a:rPr>
              <a:t> </a:t>
            </a:r>
            <a:r>
              <a:rPr lang="en-US" dirty="0" smtClean="0">
                <a:solidFill>
                  <a:srgbClr val="FF0000"/>
                </a:solidFill>
                <a:sym typeface="Symbol"/>
              </a:rPr>
              <a:t>(</a:t>
            </a:r>
            <a:r>
              <a:rPr lang="en-US" dirty="0" err="1">
                <a:solidFill>
                  <a:srgbClr val="FF0000"/>
                </a:solidFill>
                <a:sym typeface="Symbol"/>
              </a:rPr>
              <a:t>cos</a:t>
            </a:r>
            <a:r>
              <a:rPr lang="en-US" dirty="0">
                <a:solidFill>
                  <a:srgbClr val="FF0000"/>
                </a:solidFill>
                <a:sym typeface="Symbol"/>
              </a:rPr>
              <a:t> </a:t>
            </a:r>
            <a:r>
              <a:rPr lang="en-US" dirty="0" smtClean="0">
                <a:solidFill>
                  <a:srgbClr val="FF0000"/>
                </a:solidFill>
                <a:sym typeface="Symbol"/>
              </a:rPr>
              <a:t>) L </a:t>
            </a:r>
          </a:p>
          <a:p>
            <a:pPr algn="ctr"/>
            <a:r>
              <a:rPr lang="en-US" dirty="0" smtClean="0">
                <a:solidFill>
                  <a:srgbClr val="FF0000"/>
                </a:solidFill>
                <a:sym typeface="Symbol"/>
              </a:rPr>
              <a:t>F = 2</a:t>
            </a:r>
            <a:r>
              <a:rPr lang="en-US" dirty="0">
                <a:solidFill>
                  <a:srgbClr val="FF0000"/>
                </a:solidFill>
                <a:sym typeface="Symbol"/>
              </a:rPr>
              <a:t></a:t>
            </a:r>
            <a:r>
              <a:rPr lang="en-US" dirty="0" smtClean="0">
                <a:solidFill>
                  <a:srgbClr val="FF0000"/>
                </a:solidFill>
                <a:sym typeface="Symbol"/>
              </a:rPr>
              <a:t>r  </a:t>
            </a:r>
            <a:r>
              <a:rPr lang="en-US" dirty="0" err="1" smtClean="0">
                <a:solidFill>
                  <a:srgbClr val="FF0000"/>
                </a:solidFill>
                <a:sym typeface="Symbol"/>
              </a:rPr>
              <a:t>cos</a:t>
            </a:r>
            <a:r>
              <a:rPr lang="en-US" dirty="0">
                <a:solidFill>
                  <a:srgbClr val="FF0000"/>
                </a:solidFill>
                <a:sym typeface="Symbol"/>
              </a:rPr>
              <a:t> </a:t>
            </a:r>
            <a:r>
              <a:rPr lang="en-US" dirty="0" smtClean="0">
                <a:solidFill>
                  <a:srgbClr val="FF0000"/>
                </a:solidFill>
                <a:sym typeface="Symbol"/>
              </a:rPr>
              <a:t> </a:t>
            </a:r>
            <a:endParaRPr lang="en-US" dirty="0">
              <a:solidFill>
                <a:srgbClr val="FF0000"/>
              </a:solidFill>
            </a:endParaRPr>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67122788"/>
      </p:ext>
    </p:extLst>
  </p:cSld>
  <p:clrMapOvr>
    <a:masterClrMapping/>
  </p:clrMapOvr>
  <mc:AlternateContent xmlns:mc="http://schemas.openxmlformats.org/markup-compatibility/2006" xmlns:p14="http://schemas.microsoft.com/office/powerpoint/2010/main">
    <mc:Choice Requires="p14">
      <p:transition spd="slow" p14:dur="2000" advTm="24928"/>
    </mc:Choice>
    <mc:Fallback xmlns="">
      <p:transition spd="slow" advTm="24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PILLARY ACTION :-&#10;Capillary action is the ability of a fluid to flow in&#10;narrow spaces without the assistance of, and in&#10;..."/>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8545" y="755549"/>
            <a:ext cx="8839200" cy="5873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678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endParaRPr lang="ar-IQ" u="sng" dirty="0"/>
          </a:p>
          <a:p>
            <a:r>
              <a:rPr lang="en-US" u="sng" dirty="0" smtClean="0"/>
              <a:t>Example : </a:t>
            </a:r>
          </a:p>
          <a:p>
            <a:pPr marL="0" indent="0">
              <a:buNone/>
            </a:pPr>
            <a:endParaRPr lang="en-US" u="sng" dirty="0" smtClean="0"/>
          </a:p>
          <a:p>
            <a:r>
              <a:rPr lang="en-US" dirty="0" smtClean="0">
                <a:latin typeface="Times New Roman" pitchFamily="18" charset="0"/>
                <a:cs typeface="Times New Roman" pitchFamily="18" charset="0"/>
              </a:rPr>
              <a:t>The base of an insect’s leg is approximately spherical in shape ,with  a radius of about 2x10</a:t>
            </a:r>
            <a:r>
              <a:rPr lang="en-US" baseline="30000" dirty="0" smtClean="0">
                <a:latin typeface="Times New Roman" pitchFamily="18" charset="0"/>
                <a:cs typeface="Times New Roman" pitchFamily="18" charset="0"/>
              </a:rPr>
              <a:t>-5</a:t>
            </a:r>
            <a:r>
              <a:rPr lang="en-US" dirty="0" smtClean="0">
                <a:latin typeface="Times New Roman" pitchFamily="18" charset="0"/>
                <a:cs typeface="Times New Roman" pitchFamily="18" charset="0"/>
              </a:rPr>
              <a:t> m . The 0.003 g mass of the insect is supported equally by the six legs .calculate the angle </a:t>
            </a:r>
            <a:r>
              <a:rPr lang="en-US" dirty="0" smtClean="0">
                <a:latin typeface="Times New Roman" pitchFamily="18" charset="0"/>
                <a:cs typeface="Times New Roman" pitchFamily="18" charset="0"/>
                <a:sym typeface="Symbol"/>
              </a:rPr>
              <a:t> for an insect on the surface of water .Assume the water temperature is 20</a:t>
            </a:r>
            <a:r>
              <a:rPr lang="en-US" baseline="30000" dirty="0" smtClean="0">
                <a:latin typeface="Times New Roman" pitchFamily="18" charset="0"/>
                <a:cs typeface="Times New Roman" pitchFamily="18" charset="0"/>
                <a:sym typeface="Symbol"/>
              </a:rPr>
              <a:t>o</a:t>
            </a:r>
            <a:r>
              <a:rPr lang="en-US" dirty="0" smtClean="0">
                <a:latin typeface="Times New Roman" pitchFamily="18" charset="0"/>
                <a:cs typeface="Times New Roman" pitchFamily="18" charset="0"/>
                <a:sym typeface="Symbol"/>
              </a:rPr>
              <a:t>C ?</a:t>
            </a:r>
            <a:r>
              <a:rPr lang="en-US" dirty="0" smtClean="0">
                <a:solidFill>
                  <a:srgbClr val="FF0000"/>
                </a:solidFill>
                <a:latin typeface="Times New Roman" pitchFamily="18" charset="0"/>
                <a:cs typeface="Times New Roman" pitchFamily="18" charset="0"/>
                <a:sym typeface="Symbol"/>
              </a:rPr>
              <a:t> </a:t>
            </a:r>
            <a:endParaRPr lang="en-US" dirty="0">
              <a:latin typeface="Times New Roman" pitchFamily="18" charset="0"/>
              <a:cs typeface="Times New Roman" pitchFamily="18" charset="0"/>
            </a:endParaRPr>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99869274"/>
      </p:ext>
    </p:extLst>
  </p:cSld>
  <p:clrMapOvr>
    <a:masterClrMapping/>
  </p:clrMapOvr>
  <mc:AlternateContent xmlns:mc="http://schemas.openxmlformats.org/markup-compatibility/2006" xmlns:p14="http://schemas.microsoft.com/office/powerpoint/2010/main">
    <mc:Choice Requires="p14">
      <p:transition spd="slow" p14:dur="2000" advTm="4877"/>
    </mc:Choice>
    <mc:Fallback xmlns="">
      <p:transition spd="slow" advTm="4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1143000"/>
          </a:xfrm>
        </p:spPr>
        <p:style>
          <a:lnRef idx="1">
            <a:schemeClr val="accent1"/>
          </a:lnRef>
          <a:fillRef idx="2">
            <a:schemeClr val="accent1"/>
          </a:fillRef>
          <a:effectRef idx="1">
            <a:schemeClr val="accent1"/>
          </a:effectRef>
          <a:fontRef idx="minor">
            <a:schemeClr val="dk1"/>
          </a:fontRef>
        </p:style>
        <p:txBody>
          <a:bodyPr>
            <a:noAutofit/>
          </a:bodyPr>
          <a:lstStyle/>
          <a:p>
            <a:pPr algn="ctr"/>
            <a:r>
              <a:rPr lang="en-US" sz="8000" dirty="0">
                <a:solidFill>
                  <a:srgbClr val="FF0000"/>
                </a:solidFill>
              </a:rPr>
              <a:t>Capillarity</a:t>
            </a:r>
            <a:endParaRPr lang="en-US" sz="6000" dirty="0"/>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81046128"/>
      </p:ext>
    </p:extLst>
  </p:cSld>
  <p:clrMapOvr>
    <a:masterClrMapping/>
  </p:clrMapOvr>
  <mc:AlternateContent xmlns:mc="http://schemas.openxmlformats.org/markup-compatibility/2006" xmlns:p14="http://schemas.microsoft.com/office/powerpoint/2010/main">
    <mc:Choice Requires="p14">
      <p:transition spd="slow" p14:dur="2000" advTm="5681"/>
    </mc:Choice>
    <mc:Fallback xmlns="">
      <p:transition spd="slow" advTm="5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7024744" cy="762000"/>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US" dirty="0" smtClean="0">
                <a:solidFill>
                  <a:srgbClr val="FF0000"/>
                </a:solidFill>
              </a:rPr>
              <a:t>Capillarity</a:t>
            </a:r>
            <a:endParaRPr lang="en-US" dirty="0">
              <a:solidFill>
                <a:srgbClr val="FF0000"/>
              </a:solidFill>
            </a:endParaRPr>
          </a:p>
        </p:txBody>
      </p:sp>
      <p:sp>
        <p:nvSpPr>
          <p:cNvPr id="3" name="Content Placeholder 2"/>
          <p:cNvSpPr>
            <a:spLocks noGrp="1"/>
          </p:cNvSpPr>
          <p:nvPr>
            <p:ph idx="1"/>
          </p:nvPr>
        </p:nvSpPr>
        <p:spPr>
          <a:xfrm>
            <a:off x="609600" y="1524000"/>
            <a:ext cx="7848600" cy="4003829"/>
          </a:xfrm>
        </p:spPr>
        <p:style>
          <a:lnRef idx="1">
            <a:schemeClr val="accent1"/>
          </a:lnRef>
          <a:fillRef idx="3">
            <a:schemeClr val="accent1"/>
          </a:fillRef>
          <a:effectRef idx="2">
            <a:schemeClr val="accent1"/>
          </a:effectRef>
          <a:fontRef idx="minor">
            <a:schemeClr val="lt1"/>
          </a:fontRef>
        </p:style>
        <p:txBody>
          <a:bodyPr>
            <a:normAutofit/>
          </a:bodyPr>
          <a:lstStyle/>
          <a:p>
            <a:r>
              <a:rPr lang="en-US" sz="2400" dirty="0" smtClean="0"/>
              <a:t>Cohesion(</a:t>
            </a:r>
            <a:r>
              <a:rPr lang="ar-IQ" sz="2400" dirty="0" smtClean="0"/>
              <a:t>التماسك</a:t>
            </a:r>
            <a:r>
              <a:rPr lang="en-US" sz="2400" dirty="0" smtClean="0"/>
              <a:t>) refers to the force between like molecule .</a:t>
            </a:r>
          </a:p>
          <a:p>
            <a:r>
              <a:rPr lang="en-US" sz="2400" dirty="0" smtClean="0"/>
              <a:t>Adhesion(</a:t>
            </a:r>
            <a:r>
              <a:rPr lang="ar-IQ" sz="2400" dirty="0" smtClean="0"/>
              <a:t>التلاصق</a:t>
            </a:r>
            <a:r>
              <a:rPr lang="en-US" sz="2400" dirty="0" smtClean="0"/>
              <a:t>) to the force between unlike molecule . </a:t>
            </a:r>
          </a:p>
          <a:p>
            <a:r>
              <a:rPr lang="en-US" sz="2400" dirty="0" smtClean="0"/>
              <a:t>Water wet glass because the water molecules are more strongly attracted to the glass molecules than they are to other water molecules .</a:t>
            </a:r>
            <a:endParaRPr lang="en-US" sz="2400" u="sng" dirty="0" smtClean="0">
              <a:solidFill>
                <a:srgbClr val="FF0000"/>
              </a:solidFill>
            </a:endParaRPr>
          </a:p>
          <a:p>
            <a:r>
              <a:rPr lang="en-US" sz="2400" u="sng" dirty="0" smtClean="0">
                <a:solidFill>
                  <a:srgbClr val="FFFF00"/>
                </a:solidFill>
              </a:rPr>
              <a:t>Angle of contact  ( </a:t>
            </a:r>
            <a:r>
              <a:rPr lang="en-US" sz="2400" u="sng" dirty="0" smtClean="0">
                <a:solidFill>
                  <a:srgbClr val="FFFF00"/>
                </a:solidFill>
                <a:sym typeface="Symbol"/>
              </a:rPr>
              <a:t> ) , is the angle that tangent to the liquid surface makes with the solid surface .</a:t>
            </a:r>
            <a:endParaRPr lang="en-US" sz="2400" u="sng" dirty="0" smtClean="0">
              <a:solidFill>
                <a:srgbClr val="FFFF00"/>
              </a:solidFill>
            </a:endParaRPr>
          </a:p>
          <a:p>
            <a:r>
              <a:rPr lang="en-US" dirty="0" smtClean="0">
                <a:solidFill>
                  <a:srgbClr val="FFFF00"/>
                </a:solidFill>
                <a:sym typeface="Symbol"/>
              </a:rPr>
              <a:t>                  </a:t>
            </a:r>
            <a:r>
              <a:rPr lang="en-US" dirty="0" smtClean="0">
                <a:solidFill>
                  <a:srgbClr val="FFFF00"/>
                </a:solidFill>
              </a:rPr>
              <a:t> </a:t>
            </a:r>
            <a:r>
              <a:rPr lang="en-US" dirty="0">
                <a:solidFill>
                  <a:srgbClr val="FFFF00"/>
                </a:solidFill>
              </a:rPr>
              <a:t>= cos</a:t>
            </a:r>
            <a:r>
              <a:rPr lang="en-US" baseline="30000" dirty="0">
                <a:solidFill>
                  <a:srgbClr val="FFFF00"/>
                </a:solidFill>
              </a:rPr>
              <a:t>-1</a:t>
            </a:r>
            <a:r>
              <a:rPr lang="en-US" dirty="0">
                <a:solidFill>
                  <a:srgbClr val="FFFF00"/>
                </a:solidFill>
              </a:rPr>
              <a:t> [-</a:t>
            </a:r>
            <a:r>
              <a:rPr lang="en-US" dirty="0">
                <a:solidFill>
                  <a:srgbClr val="FFFF00"/>
                </a:solidFill>
                <a:sym typeface="Symbol" pitchFamily="18" charset="2"/>
              </a:rPr>
              <a:t></a:t>
            </a:r>
            <a:r>
              <a:rPr lang="en-US" baseline="-25000" dirty="0">
                <a:solidFill>
                  <a:srgbClr val="FFFF00"/>
                </a:solidFill>
                <a:sym typeface="Symbol" pitchFamily="18" charset="2"/>
              </a:rPr>
              <a:t>s</a:t>
            </a:r>
            <a:r>
              <a:rPr lang="en-US" dirty="0">
                <a:solidFill>
                  <a:srgbClr val="FFFF00"/>
                </a:solidFill>
                <a:sym typeface="Symbol" pitchFamily="18" charset="2"/>
              </a:rPr>
              <a:t> / </a:t>
            </a:r>
            <a:r>
              <a:rPr lang="en-US" baseline="-25000" dirty="0">
                <a:solidFill>
                  <a:srgbClr val="FFFF00"/>
                </a:solidFill>
                <a:sym typeface="Symbol" pitchFamily="18" charset="2"/>
              </a:rPr>
              <a:t>L</a:t>
            </a:r>
            <a:r>
              <a:rPr lang="en-US" dirty="0" smtClean="0">
                <a:solidFill>
                  <a:srgbClr val="FFFF00"/>
                </a:solidFill>
                <a:sym typeface="Symbol" pitchFamily="18" charset="2"/>
              </a:rPr>
              <a:t>]</a:t>
            </a:r>
          </a:p>
          <a:p>
            <a:endParaRPr lang="en-US" dirty="0" smtClean="0">
              <a:solidFill>
                <a:srgbClr val="FF0000"/>
              </a:solidFill>
              <a:sym typeface="Symbol" pitchFamily="18" charset="2"/>
            </a:endParaRPr>
          </a:p>
          <a:p>
            <a:pPr algn="r"/>
            <a:endParaRPr lang="en-US" dirty="0" smtClean="0">
              <a:solidFill>
                <a:srgbClr val="FF0000"/>
              </a:solidFill>
              <a:sym typeface="Symbol"/>
            </a:endParaRPr>
          </a:p>
          <a:p>
            <a:pPr algn="r"/>
            <a:endParaRPr lang="en-US" u="sng" dirty="0">
              <a:solidFill>
                <a:srgbClr val="FF0000"/>
              </a:solidFill>
              <a:sym typeface="Symbol"/>
            </a:endParaRPr>
          </a:p>
          <a:p>
            <a:endParaRPr lang="en-US" sz="2800" baseline="30000" dirty="0"/>
          </a:p>
        </p:txBody>
      </p:sp>
      <p:sp>
        <p:nvSpPr>
          <p:cNvPr id="4" name="Rectangle 142"/>
          <p:cNvSpPr>
            <a:spLocks noChangeArrowheads="1"/>
          </p:cNvSpPr>
          <p:nvPr/>
        </p:nvSpPr>
        <p:spPr bwMode="auto">
          <a:xfrm>
            <a:off x="381000" y="5638800"/>
            <a:ext cx="8229600" cy="708025"/>
          </a:xfrm>
          <a:prstGeom prst="rect">
            <a:avLst/>
          </a:prstGeom>
          <a:ln/>
          <a:extLst/>
        </p:spPr>
        <p:style>
          <a:lnRef idx="1">
            <a:schemeClr val="accent2"/>
          </a:lnRef>
          <a:fillRef idx="2">
            <a:schemeClr val="accent2"/>
          </a:fillRef>
          <a:effectRef idx="1">
            <a:schemeClr val="accent2"/>
          </a:effectRef>
          <a:fontRef idx="minor">
            <a:schemeClr val="dk1"/>
          </a:fontRef>
        </p:style>
        <p:txBody>
          <a:bodyPr wrap="square">
            <a:spAutoFit/>
          </a:bodyPr>
          <a:lstStyle/>
          <a:p>
            <a:pPr algn="just" rtl="1"/>
            <a:r>
              <a:rPr lang="ar-SA" sz="2000" dirty="0"/>
              <a:t>حيث </a:t>
            </a:r>
            <a:r>
              <a:rPr lang="en-US" sz="2000" dirty="0">
                <a:solidFill>
                  <a:srgbClr val="FF0000"/>
                </a:solidFill>
                <a:sym typeface="Symbol" pitchFamily="18" charset="2"/>
              </a:rPr>
              <a:t></a:t>
            </a:r>
            <a:r>
              <a:rPr lang="en-US" sz="2000" baseline="-25000" dirty="0">
                <a:solidFill>
                  <a:srgbClr val="FF0000"/>
                </a:solidFill>
              </a:rPr>
              <a:t>L</a:t>
            </a:r>
            <a:r>
              <a:rPr lang="en-US" sz="2000" dirty="0">
                <a:solidFill>
                  <a:srgbClr val="FF0000"/>
                </a:solidFill>
              </a:rPr>
              <a:t> </a:t>
            </a:r>
            <a:r>
              <a:rPr lang="ar-SA" sz="2000" dirty="0">
                <a:solidFill>
                  <a:srgbClr val="FFFF00"/>
                </a:solidFill>
              </a:rPr>
              <a:t> </a:t>
            </a:r>
            <a:r>
              <a:rPr lang="ar-SA" sz="2000" dirty="0"/>
              <a:t>هي التوتر السطحي بين سطح السائل والوسط المحيط بالسائل بينما  </a:t>
            </a:r>
            <a:r>
              <a:rPr lang="en-US" sz="2000" dirty="0">
                <a:solidFill>
                  <a:srgbClr val="FF0000"/>
                </a:solidFill>
                <a:sym typeface="Symbol" pitchFamily="18" charset="2"/>
              </a:rPr>
              <a:t></a:t>
            </a:r>
            <a:r>
              <a:rPr lang="en-US" sz="2000" baseline="-25000" dirty="0">
                <a:solidFill>
                  <a:srgbClr val="FF0000"/>
                </a:solidFill>
              </a:rPr>
              <a:t>s</a:t>
            </a:r>
            <a:r>
              <a:rPr lang="en-US" sz="2000" dirty="0"/>
              <a:t> </a:t>
            </a:r>
            <a:r>
              <a:rPr lang="ar-IQ" sz="2000" dirty="0"/>
              <a:t> </a:t>
            </a:r>
            <a:r>
              <a:rPr lang="ar-SA" sz="2000" dirty="0"/>
              <a:t>هي التوتر السطحي بين سطح السائل وسطح المادة الصلبة. </a:t>
            </a:r>
            <a:endParaRPr lang="en-US" sz="2000" dirty="0"/>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01781364"/>
      </p:ext>
    </p:extLst>
  </p:cSld>
  <p:clrMapOvr>
    <a:masterClrMapping/>
  </p:clrMapOvr>
  <mc:AlternateContent xmlns:mc="http://schemas.openxmlformats.org/markup-compatibility/2006" xmlns:p14="http://schemas.microsoft.com/office/powerpoint/2010/main">
    <mc:Choice Requires="p14">
      <p:transition spd="slow" p14:dur="2000" advTm="123762"/>
    </mc:Choice>
    <mc:Fallback xmlns="">
      <p:transition spd="slow" advTm="123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urface tension&#10;Cohesion force&#10;Adhesion force&#10;Contact angle&#10;Wetting&#10;Mohammed Ebada&#10; "/>
          <p:cNvPicPr>
            <a:picLocks noChangeAspect="1" noChangeArrowheads="1"/>
          </p:cNvPicPr>
          <p:nvPr/>
        </p:nvPicPr>
        <p:blipFill rotWithShape="1">
          <a:blip r:embed="rId4">
            <a:extLst>
              <a:ext uri="{28A0092B-C50C-407E-A947-70E740481C1C}">
                <a14:useLocalDpi xmlns:a14="http://schemas.microsoft.com/office/drawing/2010/main" val="0"/>
              </a:ext>
            </a:extLst>
          </a:blip>
          <a:srcRect b="15365"/>
          <a:stretch/>
        </p:blipFill>
        <p:spPr bwMode="auto">
          <a:xfrm>
            <a:off x="180108" y="685800"/>
            <a:ext cx="8686801" cy="5638800"/>
          </a:xfrm>
          <a:prstGeom prst="rect">
            <a:avLst/>
          </a:prstGeom>
          <a:noFill/>
          <a:extLst>
            <a:ext uri="{909E8E84-426E-40DD-AFC4-6F175D3DCCD1}">
              <a14:hiddenFill xmlns:a14="http://schemas.microsoft.com/office/drawing/2010/main">
                <a:solidFill>
                  <a:srgbClr val="FFFFFF"/>
                </a:solidFill>
              </a14:hiddenFill>
            </a:ext>
          </a:extLst>
        </p:spPr>
      </p:pic>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92715936"/>
      </p:ext>
    </p:extLst>
  </p:cSld>
  <p:clrMapOvr>
    <a:masterClrMapping/>
  </p:clrMapOvr>
  <mc:AlternateContent xmlns:mc="http://schemas.openxmlformats.org/markup-compatibility/2006" xmlns:p14="http://schemas.microsoft.com/office/powerpoint/2010/main">
    <mc:Choice Requires="p14">
      <p:transition spd="slow" p14:dur="2000" advTm="23889"/>
    </mc:Choice>
    <mc:Fallback xmlns="">
      <p:transition spd="slow" advTm="23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he contact angle is the angle, conventionally measured&#10;through the liquid, where a liquid–vapor interface meets&#10;a solid s..."/>
          <p:cNvPicPr>
            <a:picLocks noChangeAspect="1" noChangeArrowheads="1"/>
          </p:cNvPicPr>
          <p:nvPr/>
        </p:nvPicPr>
        <p:blipFill rotWithShape="1">
          <a:blip r:embed="rId4">
            <a:extLst>
              <a:ext uri="{28A0092B-C50C-407E-A947-70E740481C1C}">
                <a14:useLocalDpi xmlns:a14="http://schemas.microsoft.com/office/drawing/2010/main" val="0"/>
              </a:ext>
            </a:extLst>
          </a:blip>
          <a:srcRect b="13667"/>
          <a:stretch/>
        </p:blipFill>
        <p:spPr bwMode="auto">
          <a:xfrm>
            <a:off x="457200" y="1143000"/>
            <a:ext cx="8456024" cy="5181600"/>
          </a:xfrm>
          <a:prstGeom prst="rect">
            <a:avLst/>
          </a:prstGeom>
          <a:noFill/>
          <a:extLst>
            <a:ext uri="{909E8E84-426E-40DD-AFC4-6F175D3DCCD1}">
              <a14:hiddenFill xmlns:a14="http://schemas.microsoft.com/office/drawing/2010/main">
                <a:solidFill>
                  <a:srgbClr val="FFFFFF"/>
                </a:solidFill>
              </a14:hiddenFill>
            </a:ext>
          </a:extLst>
        </p:spPr>
      </p:pic>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78599119"/>
      </p:ext>
    </p:extLst>
  </p:cSld>
  <p:clrMapOvr>
    <a:masterClrMapping/>
  </p:clrMapOvr>
  <mc:AlternateContent xmlns:mc="http://schemas.openxmlformats.org/markup-compatibility/2006" xmlns:p14="http://schemas.microsoft.com/office/powerpoint/2010/main">
    <mc:Choice Requires="p14">
      <p:transition spd="slow" p14:dur="2000" advTm="18922"/>
    </mc:Choice>
    <mc:Fallback xmlns="">
      <p:transition spd="slow" advTm="18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Wetting is the ability of a liquid to maintain contact with a solid surface, resulting from&#10;intermolecular interactions wh..."/>
          <p:cNvPicPr>
            <a:picLocks noChangeAspect="1" noChangeArrowheads="1"/>
          </p:cNvPicPr>
          <p:nvPr/>
        </p:nvPicPr>
        <p:blipFill rotWithShape="1">
          <a:blip r:embed="rId4">
            <a:extLst>
              <a:ext uri="{28A0092B-C50C-407E-A947-70E740481C1C}">
                <a14:useLocalDpi xmlns:a14="http://schemas.microsoft.com/office/drawing/2010/main" val="0"/>
              </a:ext>
            </a:extLst>
          </a:blip>
          <a:srcRect b="12076"/>
          <a:stretch/>
        </p:blipFill>
        <p:spPr bwMode="auto">
          <a:xfrm>
            <a:off x="152400" y="914400"/>
            <a:ext cx="8616066" cy="55626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05338481"/>
      </p:ext>
    </p:extLst>
  </p:cSld>
  <p:clrMapOvr>
    <a:masterClrMapping/>
  </p:clrMapOvr>
  <mc:AlternateContent xmlns:mc="http://schemas.openxmlformats.org/markup-compatibility/2006" xmlns:p14="http://schemas.microsoft.com/office/powerpoint/2010/main">
    <mc:Choice Requires="p14">
      <p:transition spd="slow" p14:dur="2000" advTm="42153"/>
    </mc:Choice>
    <mc:Fallback xmlns="">
      <p:transition spd="slow" advTm="42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lock Arc 99"/>
          <p:cNvSpPr/>
          <p:nvPr/>
        </p:nvSpPr>
        <p:spPr bwMode="auto">
          <a:xfrm>
            <a:off x="1295400" y="4260850"/>
            <a:ext cx="2160588" cy="692150"/>
          </a:xfrm>
          <a:prstGeom prst="blockArc">
            <a:avLst>
              <a:gd name="adj1" fmla="val 10884696"/>
              <a:gd name="adj2" fmla="val 0"/>
              <a:gd name="adj3" fmla="val 25000"/>
            </a:avLst>
          </a:pr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chemeClr val="tx1"/>
              </a:solidFill>
            </a:endParaRPr>
          </a:p>
        </p:txBody>
      </p:sp>
      <p:sp>
        <p:nvSpPr>
          <p:cNvPr id="22" name="Rectangle 151"/>
          <p:cNvSpPr/>
          <p:nvPr/>
        </p:nvSpPr>
        <p:spPr>
          <a:xfrm>
            <a:off x="3429000" y="4164013"/>
            <a:ext cx="71438" cy="1474787"/>
          </a:xfrm>
          <a:prstGeom prst="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AutoShape 59" descr="أفقي متقطع"/>
          <p:cNvSpPr>
            <a:spLocks noChangeArrowheads="1"/>
          </p:cNvSpPr>
          <p:nvPr/>
        </p:nvSpPr>
        <p:spPr bwMode="auto">
          <a:xfrm>
            <a:off x="5334000" y="4114800"/>
            <a:ext cx="2209800" cy="1447800"/>
          </a:xfrm>
          <a:prstGeom prst="roundRect">
            <a:avLst>
              <a:gd name="adj" fmla="val 1329"/>
            </a:avLst>
          </a:prstGeom>
          <a:blipFill dpi="0" rotWithShape="1">
            <a:blip r:embed="rId5"/>
            <a:srcRect/>
            <a:tile tx="0" ty="0" sx="100000" sy="100000" flip="none" algn="tl"/>
          </a:blip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lstStyle/>
          <a:p>
            <a:r>
              <a:rPr lang="en-US"/>
              <a:t>l</a:t>
            </a:r>
          </a:p>
        </p:txBody>
      </p:sp>
      <p:sp>
        <p:nvSpPr>
          <p:cNvPr id="24" name="Rectangle 152"/>
          <p:cNvSpPr/>
          <p:nvPr/>
        </p:nvSpPr>
        <p:spPr>
          <a:xfrm>
            <a:off x="5257800" y="5562600"/>
            <a:ext cx="2362200" cy="76200"/>
          </a:xfrm>
          <a:prstGeom prst="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133"/>
          <p:cNvGrpSpPr>
            <a:grpSpLocks/>
          </p:cNvGrpSpPr>
          <p:nvPr/>
        </p:nvGrpSpPr>
        <p:grpSpPr bwMode="auto">
          <a:xfrm>
            <a:off x="1295400" y="3843557"/>
            <a:ext cx="6248400" cy="2557244"/>
            <a:chOff x="0" y="2970897"/>
            <a:chExt cx="6172199" cy="3098665"/>
          </a:xfrm>
        </p:grpSpPr>
        <p:sp>
          <p:nvSpPr>
            <p:cNvPr id="7" name="Oval 87"/>
            <p:cNvSpPr/>
            <p:nvPr/>
          </p:nvSpPr>
          <p:spPr>
            <a:xfrm rot="16200000">
              <a:off x="4774920" y="2271622"/>
              <a:ext cx="611707" cy="218285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8" name="Straight Connector 91"/>
            <p:cNvCxnSpPr/>
            <p:nvPr/>
          </p:nvCxnSpPr>
          <p:spPr>
            <a:xfrm rot="5400000">
              <a:off x="3587528" y="3999897"/>
              <a:ext cx="1981315" cy="26658"/>
            </a:xfrm>
            <a:prstGeom prst="line">
              <a:avLst/>
            </a:prstGeom>
            <a:ln w="38100">
              <a:solidFill>
                <a:srgbClr val="AC0000"/>
              </a:solidFill>
            </a:ln>
          </p:spPr>
          <p:style>
            <a:lnRef idx="1">
              <a:schemeClr val="accent1"/>
            </a:lnRef>
            <a:fillRef idx="0">
              <a:schemeClr val="accent1"/>
            </a:fillRef>
            <a:effectRef idx="0">
              <a:schemeClr val="accent1"/>
            </a:effectRef>
            <a:fontRef idx="minor">
              <a:schemeClr val="tx1"/>
            </a:fontRef>
          </p:style>
        </p:cxnSp>
        <p:cxnSp>
          <p:nvCxnSpPr>
            <p:cNvPr id="9" name="Straight Connector 93"/>
            <p:cNvCxnSpPr/>
            <p:nvPr/>
          </p:nvCxnSpPr>
          <p:spPr>
            <a:xfrm rot="5400000">
              <a:off x="3183283" y="4022018"/>
              <a:ext cx="2037099" cy="26658"/>
            </a:xfrm>
            <a:prstGeom prst="line">
              <a:avLst/>
            </a:prstGeom>
            <a:ln w="38100">
              <a:solidFill>
                <a:srgbClr val="AC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5"/>
            <p:cNvCxnSpPr/>
            <p:nvPr/>
          </p:nvCxnSpPr>
          <p:spPr>
            <a:xfrm>
              <a:off x="4201048" y="3580414"/>
              <a:ext cx="1143174" cy="534763"/>
            </a:xfrm>
            <a:prstGeom prst="line">
              <a:avLst/>
            </a:prstGeom>
            <a:ln w="38100">
              <a:solidFill>
                <a:schemeClr val="tx1"/>
              </a:solidFill>
            </a:ln>
          </p:spPr>
          <p:style>
            <a:lnRef idx="1">
              <a:schemeClr val="accent2"/>
            </a:lnRef>
            <a:fillRef idx="0">
              <a:schemeClr val="accent2"/>
            </a:fillRef>
            <a:effectRef idx="0">
              <a:schemeClr val="accent2"/>
            </a:effectRef>
            <a:fontRef idx="minor">
              <a:schemeClr val="tx1"/>
            </a:fontRef>
          </p:style>
        </p:cxnSp>
        <p:sp>
          <p:nvSpPr>
            <p:cNvPr id="11" name="TextBox 96"/>
            <p:cNvSpPr txBox="1">
              <a:spLocks noChangeArrowheads="1"/>
            </p:cNvSpPr>
            <p:nvPr/>
          </p:nvSpPr>
          <p:spPr bwMode="auto">
            <a:xfrm>
              <a:off x="4188910" y="3621333"/>
              <a:ext cx="327334" cy="48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sz="2000" b="1">
                  <a:solidFill>
                    <a:srgbClr val="FF0000"/>
                  </a:solidFill>
                </a:rPr>
                <a:t>θ</a:t>
              </a:r>
              <a:endParaRPr lang="en-US" sz="2000" b="1">
                <a:solidFill>
                  <a:srgbClr val="FF0000"/>
                </a:solidFill>
              </a:endParaRPr>
            </a:p>
          </p:txBody>
        </p:sp>
        <p:sp>
          <p:nvSpPr>
            <p:cNvPr id="12" name="Block Arc 99"/>
            <p:cNvSpPr/>
            <p:nvPr/>
          </p:nvSpPr>
          <p:spPr>
            <a:xfrm>
              <a:off x="0" y="3580414"/>
              <a:ext cx="2134239" cy="838692"/>
            </a:xfrm>
            <a:prstGeom prst="blockArc">
              <a:avLst>
                <a:gd name="adj1" fmla="val 10884696"/>
                <a:gd name="adj2" fmla="val 0"/>
                <a:gd name="adj3" fmla="val 25000"/>
              </a:avLst>
            </a:pr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chemeClr val="tx1"/>
                </a:solidFill>
              </a:endParaRPr>
            </a:p>
          </p:txBody>
        </p:sp>
        <p:sp>
          <p:nvSpPr>
            <p:cNvPr id="13" name="Rectangle 100"/>
            <p:cNvSpPr/>
            <p:nvPr/>
          </p:nvSpPr>
          <p:spPr>
            <a:xfrm>
              <a:off x="0" y="3853566"/>
              <a:ext cx="2134239" cy="1294588"/>
            </a:xfrm>
            <a:prstGeom prst="rect">
              <a:avLst/>
            </a:pr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4" name="Rectangle 101"/>
            <p:cNvSpPr/>
            <p:nvPr/>
          </p:nvSpPr>
          <p:spPr>
            <a:xfrm>
              <a:off x="228948" y="3668900"/>
              <a:ext cx="1676342" cy="305854"/>
            </a:xfrm>
            <a:prstGeom prst="rect">
              <a:avLst/>
            </a:pr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15" name="Straight Connector 107"/>
            <p:cNvCxnSpPr/>
            <p:nvPr/>
          </p:nvCxnSpPr>
          <p:spPr>
            <a:xfrm rot="5400000">
              <a:off x="-647967" y="4076706"/>
              <a:ext cx="1904370" cy="0"/>
            </a:xfrm>
            <a:prstGeom prst="line">
              <a:avLst/>
            </a:prstGeom>
            <a:ln w="38100">
              <a:solidFill>
                <a:srgbClr val="AC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09"/>
            <p:cNvCxnSpPr/>
            <p:nvPr/>
          </p:nvCxnSpPr>
          <p:spPr>
            <a:xfrm rot="5400000">
              <a:off x="-266908" y="4076706"/>
              <a:ext cx="1904370" cy="0"/>
            </a:xfrm>
            <a:prstGeom prst="line">
              <a:avLst/>
            </a:prstGeom>
            <a:ln w="38100">
              <a:solidFill>
                <a:srgbClr val="AC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13"/>
            <p:cNvCxnSpPr/>
            <p:nvPr/>
          </p:nvCxnSpPr>
          <p:spPr>
            <a:xfrm flipV="1">
              <a:off x="304219" y="2970897"/>
              <a:ext cx="1067904" cy="6097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18"/>
            <p:cNvSpPr>
              <a:spLocks noChangeArrowheads="1"/>
            </p:cNvSpPr>
            <p:nvPr/>
          </p:nvSpPr>
          <p:spPr bwMode="auto">
            <a:xfrm>
              <a:off x="298295" y="3778750"/>
              <a:ext cx="228600" cy="48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sz="2000" b="1">
                  <a:solidFill>
                    <a:srgbClr val="FF0000"/>
                  </a:solidFill>
                </a:rPr>
                <a:t>θ</a:t>
              </a:r>
              <a:endParaRPr lang="en-US" sz="2000" b="1">
                <a:solidFill>
                  <a:srgbClr val="FF0000"/>
                </a:solidFill>
              </a:endParaRPr>
            </a:p>
          </p:txBody>
        </p:sp>
        <p:cxnSp>
          <p:nvCxnSpPr>
            <p:cNvPr id="19" name="Straight Connector 125"/>
            <p:cNvCxnSpPr/>
            <p:nvPr/>
          </p:nvCxnSpPr>
          <p:spPr>
            <a:xfrm flipH="1">
              <a:off x="4188502" y="3943976"/>
              <a:ext cx="327741" cy="278922"/>
            </a:xfrm>
            <a:prstGeom prst="line">
              <a:avLst/>
            </a:prstGeom>
            <a:ln w="38100">
              <a:solidFill>
                <a:srgbClr val="AC0000"/>
              </a:solidFill>
              <a:prstDash val="sysDot"/>
            </a:ln>
          </p:spPr>
          <p:style>
            <a:lnRef idx="1">
              <a:schemeClr val="accent1"/>
            </a:lnRef>
            <a:fillRef idx="0">
              <a:schemeClr val="accent1"/>
            </a:fillRef>
            <a:effectRef idx="0">
              <a:schemeClr val="accent1"/>
            </a:effectRef>
            <a:fontRef idx="minor">
              <a:schemeClr val="tx1"/>
            </a:fontRef>
          </p:style>
        </p:cxnSp>
        <p:sp>
          <p:nvSpPr>
            <p:cNvPr id="20" name="TextBox 126"/>
            <p:cNvSpPr txBox="1">
              <a:spLocks noChangeArrowheads="1"/>
            </p:cNvSpPr>
            <p:nvPr/>
          </p:nvSpPr>
          <p:spPr bwMode="auto">
            <a:xfrm>
              <a:off x="4817327" y="5400073"/>
              <a:ext cx="445267" cy="48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ar-EG" sz="2000" dirty="0">
                  <a:solidFill>
                    <a:srgbClr val="FF0000"/>
                  </a:solidFill>
                  <a:latin typeface="Times New Roman" pitchFamily="18" charset="0"/>
                  <a:cs typeface="Times New Roman" pitchFamily="18" charset="0"/>
                </a:rPr>
                <a:t>ماء</a:t>
              </a:r>
              <a:endParaRPr lang="en-US" sz="2000" dirty="0">
                <a:solidFill>
                  <a:srgbClr val="FF0000"/>
                </a:solidFill>
                <a:latin typeface="Times New Roman" pitchFamily="18" charset="0"/>
                <a:cs typeface="Times New Roman" pitchFamily="18" charset="0"/>
              </a:endParaRPr>
            </a:p>
          </p:txBody>
        </p:sp>
        <p:sp>
          <p:nvSpPr>
            <p:cNvPr id="21" name="TextBox 127"/>
            <p:cNvSpPr txBox="1">
              <a:spLocks noChangeArrowheads="1"/>
            </p:cNvSpPr>
            <p:nvPr/>
          </p:nvSpPr>
          <p:spPr bwMode="auto">
            <a:xfrm>
              <a:off x="903249" y="5584740"/>
              <a:ext cx="576694" cy="48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ar-EG" sz="2000" dirty="0">
                  <a:solidFill>
                    <a:srgbClr val="FF0000"/>
                  </a:solidFill>
                  <a:latin typeface="Times New Roman" pitchFamily="18" charset="0"/>
                  <a:cs typeface="Times New Roman" pitchFamily="18" charset="0"/>
                </a:rPr>
                <a:t>زئبق</a:t>
              </a:r>
              <a:endParaRPr lang="en-US" sz="2000" dirty="0">
                <a:solidFill>
                  <a:srgbClr val="FF0000"/>
                </a:solidFill>
                <a:latin typeface="Times New Roman" pitchFamily="18" charset="0"/>
                <a:cs typeface="Times New Roman" pitchFamily="18" charset="0"/>
              </a:endParaRPr>
            </a:p>
          </p:txBody>
        </p:sp>
      </p:grpSp>
      <p:sp>
        <p:nvSpPr>
          <p:cNvPr id="30" name="Rectangle 153"/>
          <p:cNvSpPr/>
          <p:nvPr/>
        </p:nvSpPr>
        <p:spPr>
          <a:xfrm>
            <a:off x="1223962" y="4164013"/>
            <a:ext cx="71438" cy="1474787"/>
          </a:xfrm>
          <a:prstGeom prst="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153"/>
          <p:cNvSpPr/>
          <p:nvPr/>
        </p:nvSpPr>
        <p:spPr>
          <a:xfrm>
            <a:off x="5262562" y="4164013"/>
            <a:ext cx="71438" cy="1474787"/>
          </a:xfrm>
          <a:prstGeom prst="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152"/>
          <p:cNvSpPr/>
          <p:nvPr/>
        </p:nvSpPr>
        <p:spPr>
          <a:xfrm>
            <a:off x="1259680" y="5570730"/>
            <a:ext cx="2245519" cy="68070"/>
          </a:xfrm>
          <a:prstGeom prst="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Block Arc 120"/>
          <p:cNvSpPr/>
          <p:nvPr/>
        </p:nvSpPr>
        <p:spPr>
          <a:xfrm rot="5712738">
            <a:off x="1055018" y="4254973"/>
            <a:ext cx="820737" cy="811213"/>
          </a:xfrm>
          <a:prstGeom prst="blockArc">
            <a:avLst>
              <a:gd name="adj1" fmla="val 12874486"/>
              <a:gd name="adj2" fmla="val 20122326"/>
              <a:gd name="adj3" fmla="val 0"/>
            </a:avLst>
          </a:prstGeom>
          <a:ln w="57150">
            <a:solidFill>
              <a:srgbClr val="AC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34" name="Rectangle 151"/>
          <p:cNvSpPr/>
          <p:nvPr/>
        </p:nvSpPr>
        <p:spPr>
          <a:xfrm>
            <a:off x="7467600" y="4087813"/>
            <a:ext cx="71438" cy="1474787"/>
          </a:xfrm>
          <a:prstGeom prst="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TextBox 36"/>
          <p:cNvSpPr txBox="1"/>
          <p:nvPr/>
        </p:nvSpPr>
        <p:spPr>
          <a:xfrm>
            <a:off x="685800" y="914400"/>
            <a:ext cx="7620000" cy="26263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r"/>
            <a:r>
              <a:rPr lang="ar-SA" sz="2400" u="sng" dirty="0">
                <a:solidFill>
                  <a:srgbClr val="00B0F0"/>
                </a:solidFill>
              </a:rPr>
              <a:t>ملحوظة : </a:t>
            </a:r>
            <a:r>
              <a:rPr lang="ar-SA" sz="2400" dirty="0">
                <a:solidFill>
                  <a:srgbClr val="FF0000"/>
                </a:solidFill>
              </a:rPr>
              <a:t>زاوية التلامس تكون حادة إذا كانت قوى التلاصق أكبر من قوى التماسك. بينما تكون منفرجة </a:t>
            </a:r>
            <a:r>
              <a:rPr lang="ar-SA" sz="2400" dirty="0" smtClean="0">
                <a:solidFill>
                  <a:srgbClr val="FF0000"/>
                </a:solidFill>
              </a:rPr>
              <a:t>إذا </a:t>
            </a:r>
            <a:r>
              <a:rPr lang="ar-SA" sz="2400" dirty="0">
                <a:solidFill>
                  <a:srgbClr val="FF0000"/>
                </a:solidFill>
              </a:rPr>
              <a:t>كانت قوى التلاصق أقل من قوى التماسك ).</a:t>
            </a:r>
          </a:p>
          <a:p>
            <a:endParaRPr lang="en-US" sz="1600" dirty="0" smtClean="0">
              <a:sym typeface="Symbol"/>
            </a:endParaRPr>
          </a:p>
          <a:p>
            <a:endParaRPr lang="en-US" sz="1600" dirty="0" smtClean="0">
              <a:sym typeface="Symbol"/>
            </a:endParaRPr>
          </a:p>
          <a:p>
            <a:r>
              <a:rPr lang="en-US" sz="2800" dirty="0" smtClean="0">
                <a:sym typeface="Symbol"/>
              </a:rPr>
              <a:t>  </a:t>
            </a:r>
            <a:r>
              <a:rPr lang="en-US" sz="2800" dirty="0">
                <a:sym typeface="Symbol"/>
              </a:rPr>
              <a:t>&lt;  90</a:t>
            </a:r>
            <a:r>
              <a:rPr lang="en-US" sz="2800" baseline="30000" dirty="0">
                <a:sym typeface="Symbol"/>
              </a:rPr>
              <a:t>o    </a:t>
            </a:r>
            <a:r>
              <a:rPr lang="en-US" sz="2800" dirty="0">
                <a:sym typeface="Symbol"/>
              </a:rPr>
              <a:t> the liquid wet the solid</a:t>
            </a:r>
            <a:endParaRPr lang="ar-SA" sz="2800" dirty="0">
              <a:sym typeface="Symbol"/>
            </a:endParaRPr>
          </a:p>
          <a:p>
            <a:r>
              <a:rPr lang="en-US" sz="2800" dirty="0">
                <a:sym typeface="Symbol"/>
              </a:rPr>
              <a:t>  &gt;  90</a:t>
            </a:r>
            <a:r>
              <a:rPr lang="en-US" sz="2800" baseline="30000" dirty="0">
                <a:sym typeface="Symbol"/>
              </a:rPr>
              <a:t>o    </a:t>
            </a:r>
            <a:r>
              <a:rPr lang="en-US" sz="2800" dirty="0">
                <a:sym typeface="Symbol"/>
              </a:rPr>
              <a:t> the liquid doesn't wet the solid</a:t>
            </a:r>
          </a:p>
          <a:p>
            <a:endParaRPr lang="en-US" sz="1600" baseline="30000" dirty="0">
              <a:sym typeface="Symbol"/>
            </a:endParaRPr>
          </a:p>
          <a:p>
            <a:endParaRPr lang="en-US" dirty="0"/>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1359823"/>
      </p:ext>
    </p:extLst>
  </p:cSld>
  <p:clrMapOvr>
    <a:masterClrMapping/>
  </p:clrMapOvr>
  <mc:AlternateContent xmlns:mc="http://schemas.openxmlformats.org/markup-compatibility/2006" xmlns:p14="http://schemas.microsoft.com/office/powerpoint/2010/main">
    <mc:Choice Requires="p14">
      <p:transition spd="slow" p14:dur="2000" advTm="28456"/>
    </mc:Choice>
    <mc:Fallback xmlns="">
      <p:transition spd="slow" advTm="28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style>
          <a:lnRef idx="1">
            <a:schemeClr val="accent1"/>
          </a:lnRef>
          <a:fillRef idx="2">
            <a:schemeClr val="accent1"/>
          </a:fillRef>
          <a:effectRef idx="1">
            <a:schemeClr val="accent1"/>
          </a:effectRef>
          <a:fontRef idx="minor">
            <a:schemeClr val="dk1"/>
          </a:fontRef>
        </p:style>
        <p:txBody>
          <a:bodyPr/>
          <a:lstStyle/>
          <a:p>
            <a:endParaRPr lang="ar-IQ" dirty="0" smtClean="0"/>
          </a:p>
          <a:p>
            <a:r>
              <a:rPr lang="en-US" dirty="0" smtClean="0"/>
              <a:t>In tube having very small diameters ,liquids are observed to rise or fall relative to the level of the surrounding liquid .This phenomenon is called </a:t>
            </a:r>
            <a:r>
              <a:rPr lang="en-US" i="1" u="sng" dirty="0" smtClean="0">
                <a:solidFill>
                  <a:srgbClr val="FF0000"/>
                </a:solidFill>
              </a:rPr>
              <a:t>capillarity </a:t>
            </a:r>
            <a:r>
              <a:rPr lang="en-US" dirty="0" smtClean="0"/>
              <a:t> , and such thin tube called </a:t>
            </a:r>
            <a:r>
              <a:rPr lang="en-US" i="1" u="sng" dirty="0" smtClean="0">
                <a:solidFill>
                  <a:srgbClr val="FF0000"/>
                </a:solidFill>
              </a:rPr>
              <a:t>capillaries. </a:t>
            </a:r>
          </a:p>
          <a:p>
            <a:r>
              <a:rPr lang="en-US" dirty="0" smtClean="0">
                <a:solidFill>
                  <a:srgbClr val="FF0000"/>
                </a:solidFill>
              </a:rPr>
              <a:t>The height of liquid inside the capillary tube dependent on : </a:t>
            </a:r>
            <a:endParaRPr lang="en-US" dirty="0" smtClean="0"/>
          </a:p>
          <a:p>
            <a:r>
              <a:rPr lang="en-US" dirty="0" smtClean="0"/>
              <a:t>1- nature of liquids </a:t>
            </a:r>
          </a:p>
          <a:p>
            <a:r>
              <a:rPr lang="en-US" dirty="0" smtClean="0"/>
              <a:t>2- radius of tube( </a:t>
            </a:r>
            <a:r>
              <a:rPr lang="en-US" dirty="0"/>
              <a:t>h</a:t>
            </a:r>
            <a:r>
              <a:rPr lang="en-US" dirty="0" smtClean="0"/>
              <a:t> </a:t>
            </a:r>
            <a:r>
              <a:rPr lang="ar-SA" dirty="0"/>
              <a:t>كلما قل القطر </a:t>
            </a:r>
            <a:r>
              <a:rPr lang="ar-IQ" dirty="0"/>
              <a:t>ز</a:t>
            </a:r>
            <a:r>
              <a:rPr lang="ar-SA" dirty="0"/>
              <a:t>اد </a:t>
            </a:r>
            <a:r>
              <a:rPr lang="ar-SA" dirty="0" smtClean="0"/>
              <a:t>الارتفاع</a:t>
            </a:r>
            <a:r>
              <a:rPr lang="en-US" dirty="0" smtClean="0"/>
              <a:t>)</a:t>
            </a:r>
            <a:endParaRPr lang="en-US" dirty="0"/>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58863868"/>
      </p:ext>
    </p:extLst>
  </p:cSld>
  <p:clrMapOvr>
    <a:masterClrMapping/>
  </p:clrMapOvr>
  <mc:AlternateContent xmlns:mc="http://schemas.openxmlformats.org/markup-compatibility/2006" xmlns:p14="http://schemas.microsoft.com/office/powerpoint/2010/main">
    <mc:Choice Requires="p14">
      <p:transition spd="slow" p14:dur="2000" advTm="73614"/>
    </mc:Choice>
    <mc:Fallback xmlns="">
      <p:transition spd="slow" advTm="73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9"/>
          <p:cNvSpPr txBox="1">
            <a:spLocks noChangeArrowheads="1"/>
          </p:cNvSpPr>
          <p:nvPr/>
        </p:nvSpPr>
        <p:spPr bwMode="auto">
          <a:xfrm rot="10800000" flipV="1">
            <a:off x="6745288" y="1809750"/>
            <a:ext cx="341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solidFill>
                  <a:srgbClr val="FF0000"/>
                </a:solidFill>
              </a:rPr>
              <a:t>h</a:t>
            </a:r>
          </a:p>
        </p:txBody>
      </p:sp>
      <p:sp>
        <p:nvSpPr>
          <p:cNvPr id="22" name="Rectangle 35"/>
          <p:cNvSpPr/>
          <p:nvPr/>
        </p:nvSpPr>
        <p:spPr>
          <a:xfrm>
            <a:off x="6705600" y="2286000"/>
            <a:ext cx="46037" cy="990600"/>
          </a:xfrm>
          <a:prstGeom prst="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35"/>
          <p:cNvSpPr/>
          <p:nvPr/>
        </p:nvSpPr>
        <p:spPr>
          <a:xfrm>
            <a:off x="8259763" y="2286000"/>
            <a:ext cx="46037" cy="990600"/>
          </a:xfrm>
          <a:prstGeom prst="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38"/>
          <p:cNvSpPr/>
          <p:nvPr/>
        </p:nvSpPr>
        <p:spPr>
          <a:xfrm>
            <a:off x="6705600" y="3200400"/>
            <a:ext cx="1600200" cy="76200"/>
          </a:xfrm>
          <a:prstGeom prst="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Content Placeholder 28"/>
          <p:cNvSpPr>
            <a:spLocks noGrp="1"/>
          </p:cNvSpPr>
          <p:nvPr>
            <p:ph idx="1"/>
          </p:nvPr>
        </p:nvSpPr>
        <p:spPr>
          <a:xfrm>
            <a:off x="457199" y="884237"/>
            <a:ext cx="6368463" cy="5821363"/>
          </a:xfrm>
        </p:spPr>
        <p:style>
          <a:lnRef idx="1">
            <a:schemeClr val="accent1"/>
          </a:lnRef>
          <a:fillRef idx="2">
            <a:schemeClr val="accent1"/>
          </a:fillRef>
          <a:effectRef idx="1">
            <a:schemeClr val="accent1"/>
          </a:effectRef>
          <a:fontRef idx="minor">
            <a:schemeClr val="dk1"/>
          </a:fontRef>
        </p:style>
        <p:txBody>
          <a:bodyPr>
            <a:normAutofit fontScale="25000" lnSpcReduction="20000"/>
          </a:bodyPr>
          <a:lstStyle/>
          <a:p>
            <a:r>
              <a:rPr lang="en-US" sz="11200" dirty="0" smtClean="0"/>
              <a:t>The magnitude of the vertical force          ( F ) due to surface tension is : </a:t>
            </a:r>
          </a:p>
          <a:p>
            <a:endParaRPr lang="en-US" sz="11200" dirty="0"/>
          </a:p>
          <a:p>
            <a:r>
              <a:rPr lang="en-US" sz="11200" dirty="0" smtClean="0"/>
              <a:t>F= </a:t>
            </a:r>
            <a:r>
              <a:rPr lang="en-US" sz="11200" dirty="0" smtClean="0">
                <a:sym typeface="Symbol"/>
              </a:rPr>
              <a:t> </a:t>
            </a:r>
            <a:r>
              <a:rPr lang="en-US" sz="11200" dirty="0" err="1" smtClean="0">
                <a:sym typeface="Symbol"/>
              </a:rPr>
              <a:t>cos</a:t>
            </a:r>
            <a:r>
              <a:rPr lang="en-US" sz="11200" dirty="0" smtClean="0">
                <a:sym typeface="Symbol"/>
              </a:rPr>
              <a:t> L </a:t>
            </a:r>
          </a:p>
          <a:p>
            <a:r>
              <a:rPr lang="en-US" sz="11200" dirty="0" smtClean="0">
                <a:sym typeface="Symbol"/>
              </a:rPr>
              <a:t>L = 2r</a:t>
            </a:r>
          </a:p>
          <a:p>
            <a:r>
              <a:rPr lang="en-US" sz="11200" dirty="0" smtClean="0">
                <a:sym typeface="Symbol"/>
              </a:rPr>
              <a:t>F = </a:t>
            </a:r>
            <a:r>
              <a:rPr lang="en-US" sz="11200" dirty="0">
                <a:sym typeface="Symbol"/>
              </a:rPr>
              <a:t>2</a:t>
            </a:r>
            <a:r>
              <a:rPr lang="en-US" sz="11200" dirty="0" smtClean="0">
                <a:sym typeface="Symbol"/>
              </a:rPr>
              <a:t>r </a:t>
            </a:r>
            <a:r>
              <a:rPr lang="en-US" sz="11200" dirty="0">
                <a:sym typeface="Symbol"/>
              </a:rPr>
              <a:t> </a:t>
            </a:r>
            <a:r>
              <a:rPr lang="en-US" sz="11200" dirty="0" err="1" smtClean="0">
                <a:sym typeface="Symbol"/>
              </a:rPr>
              <a:t>cos</a:t>
            </a:r>
            <a:r>
              <a:rPr lang="en-US" sz="11200" dirty="0" smtClean="0">
                <a:sym typeface="Symbol"/>
              </a:rPr>
              <a:t> </a:t>
            </a:r>
          </a:p>
          <a:p>
            <a:r>
              <a:rPr lang="en-US" sz="11200" dirty="0" smtClean="0">
                <a:sym typeface="Symbol"/>
              </a:rPr>
              <a:t>This force equal to weight of liquid downward.</a:t>
            </a:r>
          </a:p>
          <a:p>
            <a:r>
              <a:rPr lang="en-US" sz="11200" dirty="0" smtClean="0">
                <a:sym typeface="Symbol"/>
              </a:rPr>
              <a:t>V=</a:t>
            </a:r>
            <a:r>
              <a:rPr lang="en-US" sz="11200" dirty="0">
                <a:sym typeface="Symbol"/>
              </a:rPr>
              <a:t> </a:t>
            </a:r>
            <a:r>
              <a:rPr lang="en-US" sz="11200" dirty="0" smtClean="0">
                <a:sym typeface="Symbol"/>
              </a:rPr>
              <a:t></a:t>
            </a:r>
            <a:r>
              <a:rPr lang="en-US" sz="11200" baseline="30000" dirty="0" smtClean="0">
                <a:sym typeface="Symbol"/>
              </a:rPr>
              <a:t>2</a:t>
            </a:r>
            <a:r>
              <a:rPr lang="en-US" sz="11200" dirty="0" smtClean="0">
                <a:sym typeface="Symbol"/>
              </a:rPr>
              <a:t>r h    the volume of tube</a:t>
            </a:r>
          </a:p>
          <a:p>
            <a:r>
              <a:rPr lang="en-US" sz="11200" dirty="0" smtClean="0">
                <a:sym typeface="Symbol"/>
              </a:rPr>
              <a:t>2r   </a:t>
            </a:r>
            <a:r>
              <a:rPr lang="en-US" sz="11200" dirty="0" err="1">
                <a:sym typeface="Symbol"/>
              </a:rPr>
              <a:t>cos</a:t>
            </a:r>
            <a:r>
              <a:rPr lang="en-US" sz="11200" dirty="0">
                <a:sym typeface="Symbol"/>
              </a:rPr>
              <a:t> </a:t>
            </a:r>
            <a:r>
              <a:rPr lang="en-US" sz="11200" dirty="0" smtClean="0">
                <a:sym typeface="Symbol"/>
              </a:rPr>
              <a:t>=mg</a:t>
            </a:r>
          </a:p>
          <a:p>
            <a:r>
              <a:rPr lang="en-US" sz="11200" dirty="0">
                <a:sym typeface="Symbol"/>
              </a:rPr>
              <a:t>2</a:t>
            </a:r>
            <a:r>
              <a:rPr lang="en-US" sz="11200" dirty="0" smtClean="0">
                <a:sym typeface="Symbol"/>
              </a:rPr>
              <a:t>r  </a:t>
            </a:r>
            <a:r>
              <a:rPr lang="en-US" sz="11200" dirty="0" err="1">
                <a:sym typeface="Symbol"/>
              </a:rPr>
              <a:t>cos</a:t>
            </a:r>
            <a:r>
              <a:rPr lang="en-US" sz="11200" dirty="0">
                <a:sym typeface="Symbol"/>
              </a:rPr>
              <a:t> </a:t>
            </a:r>
            <a:r>
              <a:rPr lang="en-US" sz="11200" dirty="0" smtClean="0">
                <a:sym typeface="Symbol"/>
              </a:rPr>
              <a:t>=(</a:t>
            </a:r>
            <a:r>
              <a:rPr lang="el-GR" sz="11200" dirty="0" smtClean="0">
                <a:sym typeface="Symbol"/>
              </a:rPr>
              <a:t>ρ</a:t>
            </a:r>
            <a:r>
              <a:rPr lang="en-US" sz="11200" dirty="0" smtClean="0">
                <a:sym typeface="Symbol"/>
              </a:rPr>
              <a:t>V)g </a:t>
            </a:r>
          </a:p>
          <a:p>
            <a:r>
              <a:rPr lang="en-US" sz="11200" dirty="0">
                <a:sym typeface="Symbol"/>
              </a:rPr>
              <a:t>2</a:t>
            </a:r>
            <a:r>
              <a:rPr lang="en-US" sz="11200" dirty="0" smtClean="0">
                <a:sym typeface="Symbol"/>
              </a:rPr>
              <a:t>r  </a:t>
            </a:r>
            <a:r>
              <a:rPr lang="en-US" sz="11200" dirty="0" err="1">
                <a:sym typeface="Symbol"/>
              </a:rPr>
              <a:t>cos</a:t>
            </a:r>
            <a:r>
              <a:rPr lang="en-US" sz="11200" dirty="0">
                <a:sym typeface="Symbol"/>
              </a:rPr>
              <a:t> </a:t>
            </a:r>
            <a:r>
              <a:rPr lang="en-US" sz="11200" dirty="0" smtClean="0">
                <a:sym typeface="Symbol"/>
              </a:rPr>
              <a:t>=</a:t>
            </a:r>
            <a:r>
              <a:rPr lang="el-GR" sz="11200" dirty="0">
                <a:sym typeface="Symbol"/>
              </a:rPr>
              <a:t> </a:t>
            </a:r>
            <a:r>
              <a:rPr lang="el-GR" sz="11200" dirty="0" smtClean="0">
                <a:sym typeface="Symbol"/>
              </a:rPr>
              <a:t>ρ</a:t>
            </a:r>
            <a:r>
              <a:rPr lang="en-US" sz="11200" dirty="0">
                <a:sym typeface="Symbol"/>
              </a:rPr>
              <a:t> </a:t>
            </a:r>
            <a:r>
              <a:rPr lang="en-US" sz="11200" dirty="0" smtClean="0">
                <a:sym typeface="Symbol"/>
              </a:rPr>
              <a:t>r</a:t>
            </a:r>
            <a:r>
              <a:rPr lang="en-US" sz="11200" baseline="30000" dirty="0" smtClean="0">
                <a:sym typeface="Symbol"/>
              </a:rPr>
              <a:t>2</a:t>
            </a:r>
            <a:r>
              <a:rPr lang="el-GR" sz="11200" dirty="0" smtClean="0">
                <a:sym typeface="Symbol"/>
              </a:rPr>
              <a:t> </a:t>
            </a:r>
            <a:r>
              <a:rPr lang="en-US" sz="11200" dirty="0" smtClean="0">
                <a:sym typeface="Symbol"/>
              </a:rPr>
              <a:t>hg</a:t>
            </a:r>
            <a:endParaRPr lang="en-US" sz="11200" dirty="0">
              <a:sym typeface="Symbol"/>
            </a:endParaRPr>
          </a:p>
          <a:p>
            <a:r>
              <a:rPr lang="en-US" sz="11200" dirty="0" smtClean="0">
                <a:sym typeface="Symbol"/>
              </a:rPr>
              <a:t>Where </a:t>
            </a:r>
            <a:r>
              <a:rPr lang="el-GR" sz="11200" dirty="0" smtClean="0">
                <a:sym typeface="Symbol"/>
              </a:rPr>
              <a:t>ρ</a:t>
            </a:r>
            <a:r>
              <a:rPr lang="en-US" sz="11200" dirty="0" smtClean="0">
                <a:sym typeface="Symbol"/>
              </a:rPr>
              <a:t>  is the density of the liquid , So:</a:t>
            </a:r>
          </a:p>
          <a:p>
            <a:endParaRPr lang="en-US" sz="4800" dirty="0">
              <a:sym typeface="Symbol"/>
            </a:endParaRPr>
          </a:p>
          <a:p>
            <a:endParaRPr lang="en-US" sz="4800" dirty="0" smtClean="0">
              <a:sym typeface="Symbol"/>
            </a:endParaRPr>
          </a:p>
          <a:p>
            <a:endParaRPr lang="en-US" sz="7000" dirty="0">
              <a:sym typeface="Symbol"/>
            </a:endParaRPr>
          </a:p>
          <a:p>
            <a:endParaRPr lang="en-US" dirty="0">
              <a:sym typeface="Symbol"/>
            </a:endParaRPr>
          </a:p>
          <a:p>
            <a:r>
              <a:rPr lang="en-US" dirty="0" smtClean="0">
                <a:sym typeface="Symbol"/>
              </a:rPr>
              <a:t> </a:t>
            </a:r>
            <a:endParaRPr lang="en-US" dirty="0"/>
          </a:p>
        </p:txBody>
      </p:sp>
      <p:grpSp>
        <p:nvGrpSpPr>
          <p:cNvPr id="4" name="Group 16"/>
          <p:cNvGrpSpPr>
            <a:grpSpLocks/>
          </p:cNvGrpSpPr>
          <p:nvPr/>
        </p:nvGrpSpPr>
        <p:grpSpPr bwMode="auto">
          <a:xfrm>
            <a:off x="6705600" y="838200"/>
            <a:ext cx="1600200" cy="2438400"/>
            <a:chOff x="1032" y="8887"/>
            <a:chExt cx="2519" cy="2952"/>
          </a:xfrm>
        </p:grpSpPr>
        <p:cxnSp>
          <p:nvCxnSpPr>
            <p:cNvPr id="5" name="AutoShape 32"/>
            <p:cNvCxnSpPr>
              <a:cxnSpLocks noChangeShapeType="1"/>
            </p:cNvCxnSpPr>
            <p:nvPr/>
          </p:nvCxnSpPr>
          <p:spPr bwMode="auto">
            <a:xfrm>
              <a:off x="1962" y="9210"/>
              <a:ext cx="630" cy="0"/>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grpSp>
          <p:nvGrpSpPr>
            <p:cNvPr id="6" name="Group 17"/>
            <p:cNvGrpSpPr>
              <a:grpSpLocks/>
            </p:cNvGrpSpPr>
            <p:nvPr/>
          </p:nvGrpSpPr>
          <p:grpSpPr bwMode="auto">
            <a:xfrm>
              <a:off x="1032" y="8887"/>
              <a:ext cx="2519" cy="2952"/>
              <a:chOff x="1032" y="6680"/>
              <a:chExt cx="2519" cy="2952"/>
            </a:xfrm>
          </p:grpSpPr>
          <p:grpSp>
            <p:nvGrpSpPr>
              <p:cNvPr id="7" name="Group 19"/>
              <p:cNvGrpSpPr>
                <a:grpSpLocks/>
              </p:cNvGrpSpPr>
              <p:nvPr/>
            </p:nvGrpSpPr>
            <p:grpSpPr bwMode="auto">
              <a:xfrm>
                <a:off x="1032" y="7041"/>
                <a:ext cx="2519" cy="2591"/>
                <a:chOff x="1032" y="7041"/>
                <a:chExt cx="2519" cy="2591"/>
              </a:xfrm>
            </p:grpSpPr>
            <p:sp>
              <p:nvSpPr>
                <p:cNvPr id="9" name="Rectangle 31" descr="أفقي متقطع"/>
                <p:cNvSpPr>
                  <a:spLocks noChangeArrowheads="1"/>
                </p:cNvSpPr>
                <p:nvPr/>
              </p:nvSpPr>
              <p:spPr bwMode="auto">
                <a:xfrm>
                  <a:off x="1973" y="7493"/>
                  <a:ext cx="618" cy="1566"/>
                </a:xfrm>
                <a:prstGeom prst="rect">
                  <a:avLst/>
                </a:prstGeom>
                <a:blipFill dpi="0" rotWithShape="1">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rtl="1"/>
                  <a:endParaRPr lang="ar-SA"/>
                </a:p>
              </p:txBody>
            </p:sp>
            <p:sp>
              <p:nvSpPr>
                <p:cNvPr id="10" name="Rectangle 30" descr="أفقي متقطع"/>
                <p:cNvSpPr>
                  <a:spLocks noChangeArrowheads="1"/>
                </p:cNvSpPr>
                <p:nvPr/>
              </p:nvSpPr>
              <p:spPr bwMode="auto">
                <a:xfrm>
                  <a:off x="1032" y="8858"/>
                  <a:ext cx="2519" cy="774"/>
                </a:xfrm>
                <a:prstGeom prst="rect">
                  <a:avLst/>
                </a:prstGeom>
                <a:blipFill dpi="0" rotWithShape="1">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rtl="1"/>
                  <a:endParaRPr lang="ar-SA"/>
                </a:p>
              </p:txBody>
            </p:sp>
            <p:sp>
              <p:nvSpPr>
                <p:cNvPr id="11" name="AutoShape 29"/>
                <p:cNvSpPr>
                  <a:spLocks/>
                </p:cNvSpPr>
                <p:nvPr/>
              </p:nvSpPr>
              <p:spPr bwMode="auto">
                <a:xfrm rot="-5400000">
                  <a:off x="1635" y="8556"/>
                  <a:ext cx="58" cy="545"/>
                </a:xfrm>
                <a:prstGeom prst="leftBracket">
                  <a:avLst>
                    <a:gd name="adj" fmla="val 78305"/>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algn="r" rtl="1"/>
                  <a:endParaRPr lang="ar-SA"/>
                </a:p>
              </p:txBody>
            </p:sp>
            <p:sp>
              <p:nvSpPr>
                <p:cNvPr id="12" name="AutoShape 28"/>
                <p:cNvSpPr>
                  <a:spLocks/>
                </p:cNvSpPr>
                <p:nvPr/>
              </p:nvSpPr>
              <p:spPr bwMode="auto">
                <a:xfrm rot="-5400000">
                  <a:off x="2889" y="8556"/>
                  <a:ext cx="58" cy="545"/>
                </a:xfrm>
                <a:prstGeom prst="leftBracket">
                  <a:avLst>
                    <a:gd name="adj" fmla="val 78305"/>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algn="r" rtl="1"/>
                  <a:endParaRPr lang="ar-SA"/>
                </a:p>
              </p:txBody>
            </p:sp>
            <p:sp>
              <p:nvSpPr>
                <p:cNvPr id="13" name="Arc 26"/>
                <p:cNvSpPr>
                  <a:spLocks/>
                </p:cNvSpPr>
                <p:nvPr/>
              </p:nvSpPr>
              <p:spPr bwMode="auto">
                <a:xfrm rot="5400000">
                  <a:off x="1333" y="7062"/>
                  <a:ext cx="463" cy="687"/>
                </a:xfrm>
                <a:custGeom>
                  <a:avLst/>
                  <a:gdLst>
                    <a:gd name="T0" fmla="*/ 0 w 21600"/>
                    <a:gd name="T1" fmla="*/ 0 h 31902"/>
                    <a:gd name="T2" fmla="*/ 0 w 21600"/>
                    <a:gd name="T3" fmla="*/ 0 h 31902"/>
                    <a:gd name="T4" fmla="*/ 0 w 21600"/>
                    <a:gd name="T5" fmla="*/ 0 h 31902"/>
                    <a:gd name="T6" fmla="*/ 0 60000 65536"/>
                    <a:gd name="T7" fmla="*/ 0 60000 65536"/>
                    <a:gd name="T8" fmla="*/ 0 60000 65536"/>
                    <a:gd name="T9" fmla="*/ 0 w 21600"/>
                    <a:gd name="T10" fmla="*/ 0 h 31902"/>
                    <a:gd name="T11" fmla="*/ 21600 w 21600"/>
                    <a:gd name="T12" fmla="*/ 31902 h 31902"/>
                  </a:gdLst>
                  <a:ahLst/>
                  <a:cxnLst>
                    <a:cxn ang="T6">
                      <a:pos x="T0" y="T1"/>
                    </a:cxn>
                    <a:cxn ang="T7">
                      <a:pos x="T2" y="T3"/>
                    </a:cxn>
                    <a:cxn ang="T8">
                      <a:pos x="T4" y="T5"/>
                    </a:cxn>
                  </a:cxnLst>
                  <a:rect l="T9" t="T10" r="T11" b="T12"/>
                  <a:pathLst>
                    <a:path w="21600" h="31902" fill="none" extrusionOk="0">
                      <a:moveTo>
                        <a:pt x="15348" y="0"/>
                      </a:moveTo>
                      <a:cubicBezTo>
                        <a:pt x="19353" y="4044"/>
                        <a:pt x="21600" y="9506"/>
                        <a:pt x="21600" y="15198"/>
                      </a:cubicBezTo>
                      <a:cubicBezTo>
                        <a:pt x="21600" y="21668"/>
                        <a:pt x="18698" y="27799"/>
                        <a:pt x="13694" y="31901"/>
                      </a:cubicBezTo>
                    </a:path>
                    <a:path w="21600" h="31902" stroke="0" extrusionOk="0">
                      <a:moveTo>
                        <a:pt x="15348" y="0"/>
                      </a:moveTo>
                      <a:cubicBezTo>
                        <a:pt x="19353" y="4044"/>
                        <a:pt x="21600" y="9506"/>
                        <a:pt x="21600" y="15198"/>
                      </a:cubicBezTo>
                      <a:cubicBezTo>
                        <a:pt x="21600" y="21668"/>
                        <a:pt x="18698" y="27799"/>
                        <a:pt x="13694" y="31901"/>
                      </a:cubicBezTo>
                      <a:lnTo>
                        <a:pt x="0" y="15198"/>
                      </a:lnTo>
                      <a:lnTo>
                        <a:pt x="15348"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4" name="Line 25"/>
                <p:cNvSpPr>
                  <a:spLocks noChangeShapeType="1"/>
                </p:cNvSpPr>
                <p:nvPr/>
              </p:nvSpPr>
              <p:spPr bwMode="auto">
                <a:xfrm>
                  <a:off x="1991" y="7041"/>
                  <a:ext cx="0" cy="259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24"/>
                <p:cNvSpPr>
                  <a:spLocks noChangeShapeType="1"/>
                </p:cNvSpPr>
                <p:nvPr/>
              </p:nvSpPr>
              <p:spPr bwMode="auto">
                <a:xfrm>
                  <a:off x="2591" y="7041"/>
                  <a:ext cx="0" cy="259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23"/>
                <p:cNvSpPr>
                  <a:spLocks noChangeShapeType="1"/>
                </p:cNvSpPr>
                <p:nvPr/>
              </p:nvSpPr>
              <p:spPr bwMode="auto">
                <a:xfrm flipH="1">
                  <a:off x="1440" y="7510"/>
                  <a:ext cx="43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22"/>
                <p:cNvSpPr>
                  <a:spLocks noChangeShapeType="1"/>
                </p:cNvSpPr>
                <p:nvPr/>
              </p:nvSpPr>
              <p:spPr bwMode="auto">
                <a:xfrm>
                  <a:off x="1632" y="7504"/>
                  <a:ext cx="0" cy="1390"/>
                </a:xfrm>
                <a:prstGeom prst="line">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txBody>
                <a:bodyPr/>
                <a:lstStyle/>
                <a:p>
                  <a:pPr>
                    <a:defRPr/>
                  </a:pPr>
                  <a:endParaRPr lang="ar-SA"/>
                </a:p>
              </p:txBody>
            </p:sp>
          </p:grpSp>
          <p:sp>
            <p:nvSpPr>
              <p:cNvPr id="8" name="Text Box 18"/>
              <p:cNvSpPr txBox="1">
                <a:spLocks noChangeArrowheads="1"/>
              </p:cNvSpPr>
              <p:nvPr/>
            </p:nvSpPr>
            <p:spPr bwMode="auto">
              <a:xfrm>
                <a:off x="1689" y="6680"/>
                <a:ext cx="902"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rtl="1"/>
                <a:r>
                  <a:rPr lang="en-US" sz="1400" b="1">
                    <a:solidFill>
                      <a:srgbClr val="FF0000"/>
                    </a:solidFill>
                  </a:rPr>
                  <a:t>2 r</a:t>
                </a:r>
              </a:p>
            </p:txBody>
          </p:sp>
        </p:grpSp>
      </p:gr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64549067"/>
      </p:ext>
    </p:extLst>
  </p:cSld>
  <p:clrMapOvr>
    <a:masterClrMapping/>
  </p:clrMapOvr>
  <mc:AlternateContent xmlns:mc="http://schemas.openxmlformats.org/markup-compatibility/2006" xmlns:p14="http://schemas.microsoft.com/office/powerpoint/2010/main">
    <mc:Choice Requires="p14">
      <p:transition spd="slow" p14:dur="2000" advTm="101861"/>
    </mc:Choice>
    <mc:Fallback xmlns="">
      <p:transition spd="slow" advTm="101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304800"/>
                <a:ext cx="8229600" cy="5821363"/>
              </a:xfrm>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endParaRPr lang="en-US" sz="2000" dirty="0" smtClean="0">
                  <a:sym typeface="Symbol"/>
                </a:endParaRPr>
              </a:p>
              <a:p>
                <a:endParaRPr lang="en-US" sz="2000" dirty="0">
                  <a:sym typeface="Symbol"/>
                </a:endParaRPr>
              </a:p>
              <a:p>
                <a:pPr marL="0" indent="0" algn="ctr">
                  <a:buNone/>
                </a:pPr>
                <a:r>
                  <a:rPr lang="en-US" sz="6700" dirty="0" smtClean="0">
                    <a:solidFill>
                      <a:srgbClr val="FF0000"/>
                    </a:solidFill>
                    <a:sym typeface="Symbol"/>
                  </a:rPr>
                  <a:t>h </a:t>
                </a:r>
                <a:r>
                  <a:rPr lang="en-US" sz="6700" dirty="0">
                    <a:solidFill>
                      <a:srgbClr val="FF0000"/>
                    </a:solidFill>
                    <a:sym typeface="Symbol"/>
                  </a:rPr>
                  <a:t>=  </a:t>
                </a:r>
                <a14:m>
                  <m:oMath xmlns:m="http://schemas.openxmlformats.org/officeDocument/2006/math">
                    <m:f>
                      <m:fPr>
                        <m:ctrlPr>
                          <a:rPr lang="en-US" sz="6700" i="1">
                            <a:solidFill>
                              <a:srgbClr val="FF0000"/>
                            </a:solidFill>
                            <a:latin typeface="Cambria Math"/>
                            <a:sym typeface="Symbol"/>
                          </a:rPr>
                        </m:ctrlPr>
                      </m:fPr>
                      <m:num>
                        <m:r>
                          <a:rPr lang="en-US" sz="6700" i="1">
                            <a:solidFill>
                              <a:srgbClr val="FF0000"/>
                            </a:solidFill>
                            <a:latin typeface="Cambria Math"/>
                            <a:sym typeface="Symbol"/>
                          </a:rPr>
                          <m:t>2</m:t>
                        </m:r>
                        <m:r>
                          <a:rPr lang="en-US" sz="6700" i="1">
                            <a:solidFill>
                              <a:srgbClr val="FF0000"/>
                            </a:solidFill>
                            <a:latin typeface="Cambria Math"/>
                            <a:ea typeface="Cambria Math"/>
                            <a:sym typeface="Symbol"/>
                          </a:rPr>
                          <m:t>𝛾</m:t>
                        </m:r>
                        <m:r>
                          <a:rPr lang="en-US" sz="6700" i="1">
                            <a:solidFill>
                              <a:srgbClr val="FF0000"/>
                            </a:solidFill>
                            <a:latin typeface="Cambria Math"/>
                            <a:ea typeface="Cambria Math"/>
                            <a:sym typeface="Symbol"/>
                          </a:rPr>
                          <m:t>𝑐𝑜𝑠</m:t>
                        </m:r>
                        <m:r>
                          <a:rPr lang="en-US" sz="6700" i="1">
                            <a:solidFill>
                              <a:srgbClr val="FF0000"/>
                            </a:solidFill>
                            <a:latin typeface="Cambria Math"/>
                            <a:ea typeface="Cambria Math"/>
                            <a:sym typeface="Symbol"/>
                          </a:rPr>
                          <m:t>𝜑</m:t>
                        </m:r>
                      </m:num>
                      <m:den>
                        <m:r>
                          <m:rPr>
                            <m:sty m:val="p"/>
                          </m:rPr>
                          <a:rPr lang="el-GR" sz="6700" i="1">
                            <a:solidFill>
                              <a:srgbClr val="FF0000"/>
                            </a:solidFill>
                            <a:latin typeface="Cambria Math"/>
                            <a:sym typeface="Symbol"/>
                          </a:rPr>
                          <m:t>ρ</m:t>
                        </m:r>
                        <m:r>
                          <a:rPr lang="en-US" sz="6700" i="1">
                            <a:solidFill>
                              <a:srgbClr val="FF0000"/>
                            </a:solidFill>
                            <a:latin typeface="Cambria Math"/>
                            <a:sym typeface="Symbol"/>
                          </a:rPr>
                          <m:t>𝑔𝑟</m:t>
                        </m:r>
                      </m:den>
                    </m:f>
                  </m:oMath>
                </a14:m>
                <a:endParaRPr lang="en-US" sz="6700" dirty="0">
                  <a:sym typeface="Symbol"/>
                </a:endParaRPr>
              </a:p>
              <a:p>
                <a:r>
                  <a:rPr lang="en-US" sz="6700" dirty="0" smtClean="0">
                    <a:sym typeface="Symbol"/>
                  </a:rPr>
                  <a:t>For </a:t>
                </a:r>
                <a:r>
                  <a:rPr lang="en-US" sz="6700" dirty="0">
                    <a:sym typeface="Symbol"/>
                  </a:rPr>
                  <a:t>many liquids , such as in glass ,   is close to zero , and since cos0 = 1 .</a:t>
                </a:r>
              </a:p>
              <a:p>
                <a:endParaRPr lang="en-US" sz="6700" dirty="0" smtClean="0">
                  <a:sym typeface="Symbol"/>
                </a:endParaRPr>
              </a:p>
              <a:p>
                <a:r>
                  <a:rPr lang="en-US" sz="6700" dirty="0" smtClean="0">
                    <a:sym typeface="Symbol"/>
                  </a:rPr>
                  <a:t>So                       </a:t>
                </a:r>
                <a:r>
                  <a:rPr lang="en-US" sz="6700" dirty="0">
                    <a:solidFill>
                      <a:srgbClr val="FF0000"/>
                    </a:solidFill>
                    <a:sym typeface="Symbol"/>
                  </a:rPr>
                  <a:t>h =  </a:t>
                </a:r>
                <a14:m>
                  <m:oMath xmlns:m="http://schemas.openxmlformats.org/officeDocument/2006/math">
                    <m:f>
                      <m:fPr>
                        <m:ctrlPr>
                          <a:rPr lang="en-US" sz="6700" i="1">
                            <a:solidFill>
                              <a:srgbClr val="FF0000"/>
                            </a:solidFill>
                            <a:latin typeface="Cambria Math"/>
                            <a:sym typeface="Symbol"/>
                          </a:rPr>
                        </m:ctrlPr>
                      </m:fPr>
                      <m:num>
                        <m:r>
                          <a:rPr lang="en-US" sz="6700" i="1">
                            <a:solidFill>
                              <a:srgbClr val="FF0000"/>
                            </a:solidFill>
                            <a:latin typeface="Cambria Math"/>
                            <a:sym typeface="Symbol"/>
                          </a:rPr>
                          <m:t>2</m:t>
                        </m:r>
                        <m:r>
                          <a:rPr lang="en-US" sz="6700" i="1">
                            <a:solidFill>
                              <a:srgbClr val="FF0000"/>
                            </a:solidFill>
                            <a:latin typeface="Cambria Math"/>
                            <a:ea typeface="Cambria Math"/>
                            <a:sym typeface="Symbol"/>
                          </a:rPr>
                          <m:t>𝛾</m:t>
                        </m:r>
                      </m:num>
                      <m:den>
                        <m:r>
                          <m:rPr>
                            <m:sty m:val="p"/>
                          </m:rPr>
                          <a:rPr lang="el-GR" sz="6700" i="1">
                            <a:solidFill>
                              <a:srgbClr val="FF0000"/>
                            </a:solidFill>
                            <a:latin typeface="Cambria Math"/>
                            <a:sym typeface="Symbol"/>
                          </a:rPr>
                          <m:t>ρ</m:t>
                        </m:r>
                        <m:r>
                          <a:rPr lang="en-US" sz="6700" i="1">
                            <a:solidFill>
                              <a:srgbClr val="FF0000"/>
                            </a:solidFill>
                            <a:latin typeface="Cambria Math"/>
                            <a:sym typeface="Symbol"/>
                          </a:rPr>
                          <m:t>𝑔𝑟</m:t>
                        </m:r>
                      </m:den>
                    </m:f>
                  </m:oMath>
                </a14:m>
                <a:r>
                  <a:rPr lang="en-US" sz="6700" dirty="0">
                    <a:solidFill>
                      <a:srgbClr val="FF0000"/>
                    </a:solidFill>
                    <a:sym typeface="Symbol"/>
                  </a:rPr>
                  <a:t>  </a:t>
                </a:r>
              </a:p>
              <a:p>
                <a:r>
                  <a:rPr lang="en-US" sz="6700" dirty="0">
                    <a:solidFill>
                      <a:srgbClr val="FF0000"/>
                    </a:solidFill>
                    <a:sym typeface="Symbol"/>
                  </a:rPr>
                  <a:t>If  &gt; 90</a:t>
                </a:r>
                <a:r>
                  <a:rPr lang="en-US" sz="6700" baseline="30000" dirty="0">
                    <a:solidFill>
                      <a:srgbClr val="FF0000"/>
                    </a:solidFill>
                    <a:sym typeface="Symbol"/>
                  </a:rPr>
                  <a:t>o </a:t>
                </a:r>
                <a:r>
                  <a:rPr lang="en-US" sz="6700" dirty="0">
                    <a:solidFill>
                      <a:srgbClr val="FF0000"/>
                    </a:solidFill>
                    <a:sym typeface="Symbol"/>
                  </a:rPr>
                  <a:t> this means h is (- ) and decrease in level .</a:t>
                </a:r>
                <a:endParaRPr lang="en-US" sz="6700" baseline="30000" dirty="0">
                  <a:solidFill>
                    <a:srgbClr val="FF0000"/>
                  </a:solidFill>
                  <a:sym typeface="Symbol"/>
                </a:endParaRP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304800"/>
                <a:ext cx="8229600" cy="5821363"/>
              </a:xfrm>
              <a:blipFill rotWithShape="1">
                <a:blip r:embed="rId4"/>
                <a:stretch>
                  <a:fillRect/>
                </a:stretch>
              </a:blipFill>
            </p:spPr>
            <p:txBody>
              <a:bodyPr/>
              <a:lstStyle/>
              <a:p>
                <a:r>
                  <a:rPr lang="en-US">
                    <a:noFill/>
                  </a:rPr>
                  <a:t> </a:t>
                </a:r>
              </a:p>
            </p:txBody>
          </p:sp>
        </mc:Fallback>
      </mc:AlternateContent>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9720765"/>
      </p:ext>
    </p:extLst>
  </p:cSld>
  <p:clrMapOvr>
    <a:masterClrMapping/>
  </p:clrMapOvr>
  <mc:AlternateContent xmlns:mc="http://schemas.openxmlformats.org/markup-compatibility/2006" xmlns:p14="http://schemas.microsoft.com/office/powerpoint/2010/main">
    <mc:Choice Requires="p14">
      <p:transition spd="slow" p14:dur="2000" advTm="2713"/>
    </mc:Choice>
    <mc:Fallback xmlns="">
      <p:transition spd="slow" advTm="2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operties of fluid.ppt"/>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09600" y="609600"/>
            <a:ext cx="8305800" cy="6172200"/>
          </a:xfrm>
          <a:prstGeom prst="rect">
            <a:avLst/>
          </a:prstGeom>
        </p:spPr>
        <p:style>
          <a:lnRef idx="1">
            <a:schemeClr val="accent1"/>
          </a:lnRef>
          <a:fillRef idx="2">
            <a:schemeClr val="accent1"/>
          </a:fillRef>
          <a:effectRef idx="1">
            <a:schemeClr val="accent1"/>
          </a:effectRef>
          <a:fontRef idx="minor">
            <a:schemeClr val="dk1"/>
          </a:fontRef>
        </p:style>
      </p:pic>
    </p:spTree>
    <p:extLst>
      <p:ext uri="{BB962C8B-B14F-4D97-AF65-F5344CB8AC3E}">
        <p14:creationId xmlns:p14="http://schemas.microsoft.com/office/powerpoint/2010/main" val="876060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style>
          <a:lnRef idx="1">
            <a:schemeClr val="accent1"/>
          </a:lnRef>
          <a:fillRef idx="2">
            <a:schemeClr val="accent1"/>
          </a:fillRef>
          <a:effectRef idx="1">
            <a:schemeClr val="accent1"/>
          </a:effectRef>
          <a:fontRef idx="minor">
            <a:schemeClr val="dk1"/>
          </a:fontRef>
        </p:style>
        <p:txBody>
          <a:bodyPr/>
          <a:lstStyle/>
          <a:p>
            <a:endParaRPr lang="ar-IQ" i="1" u="sng" dirty="0" smtClean="0">
              <a:solidFill>
                <a:srgbClr val="FF0000"/>
              </a:solidFill>
            </a:endParaRPr>
          </a:p>
          <a:p>
            <a:endParaRPr lang="ar-IQ" i="1" u="sng" dirty="0">
              <a:solidFill>
                <a:srgbClr val="FF0000"/>
              </a:solidFill>
            </a:endParaRPr>
          </a:p>
          <a:p>
            <a:r>
              <a:rPr lang="en-US" i="1" u="sng" dirty="0" smtClean="0">
                <a:solidFill>
                  <a:srgbClr val="FF0000"/>
                </a:solidFill>
              </a:rPr>
              <a:t>Example :</a:t>
            </a:r>
          </a:p>
          <a:p>
            <a:r>
              <a:rPr lang="en-US" dirty="0" smtClean="0"/>
              <a:t>If the Xylem(</a:t>
            </a:r>
            <a:r>
              <a:rPr lang="ar-SA" dirty="0" smtClean="0"/>
              <a:t>خشب</a:t>
            </a:r>
            <a:r>
              <a:rPr lang="en-US" dirty="0" smtClean="0"/>
              <a:t>) ( tiny tube which plant has a radius of 0.001cm ,how high can we expect the surface tension to pull a column of water? Assume : </a:t>
            </a:r>
            <a:r>
              <a:rPr lang="en-US" dirty="0" smtClean="0">
                <a:sym typeface="Symbol"/>
              </a:rPr>
              <a:t> = 0 ,</a:t>
            </a:r>
            <a:r>
              <a:rPr lang="ar-IQ" dirty="0" smtClean="0">
                <a:sym typeface="Symbol"/>
              </a:rPr>
              <a:t>     </a:t>
            </a:r>
            <a:r>
              <a:rPr lang="en-US" dirty="0" smtClean="0">
                <a:sym typeface="Symbol"/>
              </a:rPr>
              <a:t>  =0.072 N/m , </a:t>
            </a:r>
            <a:r>
              <a:rPr lang="el-GR" dirty="0" smtClean="0">
                <a:sym typeface="Symbol"/>
              </a:rPr>
              <a:t>ρ</a:t>
            </a:r>
            <a:r>
              <a:rPr lang="en-US" dirty="0" smtClean="0">
                <a:sym typeface="Symbol"/>
              </a:rPr>
              <a:t>=1x10</a:t>
            </a:r>
            <a:r>
              <a:rPr lang="en-US" baseline="30000" dirty="0" smtClean="0">
                <a:sym typeface="Symbol"/>
              </a:rPr>
              <a:t>3</a:t>
            </a:r>
            <a:r>
              <a:rPr lang="en-US" dirty="0" smtClean="0">
                <a:sym typeface="Symbol"/>
              </a:rPr>
              <a:t>Kg/m</a:t>
            </a:r>
            <a:r>
              <a:rPr lang="en-US" baseline="30000" dirty="0" smtClean="0">
                <a:sym typeface="Symbol"/>
              </a:rPr>
              <a:t>3</a:t>
            </a:r>
            <a:r>
              <a:rPr lang="en-US" baseline="30000" dirty="0">
                <a:sym typeface="Symbol"/>
              </a:rPr>
              <a:t> </a:t>
            </a:r>
            <a:r>
              <a:rPr lang="en-US" dirty="0" smtClean="0">
                <a:sym typeface="Symbol"/>
              </a:rPr>
              <a:t> ,g = 9.8 m/s</a:t>
            </a:r>
            <a:r>
              <a:rPr lang="en-US" baseline="30000" dirty="0" smtClean="0">
                <a:sym typeface="Symbol"/>
              </a:rPr>
              <a:t>2  </a:t>
            </a:r>
            <a:r>
              <a:rPr lang="en-US" dirty="0" smtClean="0">
                <a:sym typeface="Symbol"/>
              </a:rPr>
              <a:t> . </a:t>
            </a:r>
            <a:endParaRPr lang="en-US" baseline="30000" dirty="0"/>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04107128"/>
      </p:ext>
    </p:extLst>
  </p:cSld>
  <p:clrMapOvr>
    <a:masterClrMapping/>
  </p:clrMapOvr>
  <mc:AlternateContent xmlns:mc="http://schemas.openxmlformats.org/markup-compatibility/2006" xmlns:p14="http://schemas.microsoft.com/office/powerpoint/2010/main">
    <mc:Choice Requires="p14">
      <p:transition spd="slow" p14:dur="2000" advTm="1386"/>
    </mc:Choice>
    <mc:Fallback xmlns="">
      <p:transition spd="slow" advTm="1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57200" y="990600"/>
            <a:ext cx="8229600" cy="5135563"/>
          </a:xfrm>
          <a:prstGeom prst="rect">
            <a:avLst/>
          </a:prstGeom>
        </p:spPr>
        <p:style>
          <a:lnRef idx="1">
            <a:schemeClr val="accent2"/>
          </a:lnRef>
          <a:fillRef idx="3">
            <a:schemeClr val="accent2"/>
          </a:fillRef>
          <a:effectRef idx="2">
            <a:schemeClr val="accent2"/>
          </a:effectRef>
          <a:fontRef idx="minor">
            <a:schemeClr val="lt1"/>
          </a:fontRef>
        </p:style>
        <p:txBody>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2800" dirty="0" smtClean="0"/>
              <a:t>Example:</a:t>
            </a:r>
          </a:p>
          <a:p>
            <a:r>
              <a:rPr lang="en-US" sz="2800" dirty="0" smtClean="0">
                <a:latin typeface="Times New Roman" pitchFamily="18" charset="0"/>
                <a:cs typeface="Times New Roman" pitchFamily="18" charset="0"/>
              </a:rPr>
              <a:t>A sample of chloroform rose to a height of 3.67 cm at 20°C in a capillary tube having an inside radius of 0.01 cm. What is the surface tension of chloroform at this temperature? The density of chloroform is 1.476 g/cm</a:t>
            </a:r>
            <a:r>
              <a:rPr lang="en-US" sz="2800" baseline="30000" dirty="0" smtClean="0">
                <a:latin typeface="Times New Roman" pitchFamily="18" charset="0"/>
                <a:cs typeface="Times New Roman" pitchFamily="18" charset="0"/>
              </a:rPr>
              <a:t>3</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pic>
        <p:nvPicPr>
          <p:cNvPr id="5" name="Picture 30" descr="C:\Users\Amr\Documents\Downloads\MARTINS\CH15_files\C15MMU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495800"/>
            <a:ext cx="72390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69195137"/>
      </p:ext>
    </p:extLst>
  </p:cSld>
  <p:clrMapOvr>
    <a:masterClrMapping/>
  </p:clrMapOvr>
  <mc:AlternateContent xmlns:mc="http://schemas.openxmlformats.org/markup-compatibility/2006" xmlns:p14="http://schemas.microsoft.com/office/powerpoint/2010/main">
    <mc:Choice Requires="p14">
      <p:transition spd="slow" p14:dur="2000" advTm="13533"/>
    </mc:Choice>
    <mc:Fallback xmlns="">
      <p:transition spd="slow" advTm="13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floating of some objects on the surface of water, even though they are denser than water&#10;and the ability of some insec..."/>
          <p:cNvPicPr>
            <a:picLocks noChangeAspect="1" noChangeArrowheads="1"/>
          </p:cNvPicPr>
          <p:nvPr/>
        </p:nvPicPr>
        <p:blipFill rotWithShape="1">
          <a:blip r:embed="rId4">
            <a:extLst>
              <a:ext uri="{28A0092B-C50C-407E-A947-70E740481C1C}">
                <a14:useLocalDpi xmlns:a14="http://schemas.microsoft.com/office/drawing/2010/main" val="0"/>
              </a:ext>
            </a:extLst>
          </a:blip>
          <a:srcRect b="13105"/>
          <a:stretch/>
        </p:blipFill>
        <p:spPr bwMode="auto">
          <a:xfrm>
            <a:off x="152400" y="685800"/>
            <a:ext cx="86868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10975132"/>
      </p:ext>
    </p:extLst>
  </p:cSld>
  <p:clrMapOvr>
    <a:masterClrMapping/>
  </p:clrMapOvr>
  <mc:AlternateContent xmlns:mc="http://schemas.openxmlformats.org/markup-compatibility/2006" xmlns:p14="http://schemas.microsoft.com/office/powerpoint/2010/main">
    <mc:Choice Requires="p14">
      <p:transition spd="slow" p14:dur="2000" advTm="30394"/>
    </mc:Choice>
    <mc:Fallback xmlns="">
      <p:transition spd="slow" advTm="30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ohammed Ebada&#10; "/>
          <p:cNvPicPr>
            <a:picLocks noChangeAspect="1" noChangeArrowheads="1"/>
          </p:cNvPicPr>
          <p:nvPr/>
        </p:nvPicPr>
        <p:blipFill rotWithShape="1">
          <a:blip r:embed="rId4">
            <a:extLst>
              <a:ext uri="{28A0092B-C50C-407E-A947-70E740481C1C}">
                <a14:useLocalDpi xmlns:a14="http://schemas.microsoft.com/office/drawing/2010/main" val="0"/>
              </a:ext>
            </a:extLst>
          </a:blip>
          <a:srcRect b="15118"/>
          <a:stretch/>
        </p:blipFill>
        <p:spPr bwMode="auto">
          <a:xfrm>
            <a:off x="228600" y="1066800"/>
            <a:ext cx="8615056" cy="5181600"/>
          </a:xfrm>
          <a:prstGeom prst="rect">
            <a:avLst/>
          </a:prstGeom>
          <a:noFill/>
          <a:extLst>
            <a:ext uri="{909E8E84-426E-40DD-AFC4-6F175D3DCCD1}">
              <a14:hiddenFill xmlns:a14="http://schemas.microsoft.com/office/drawing/2010/main">
                <a:solidFill>
                  <a:srgbClr val="FFFFFF"/>
                </a:solidFill>
              </a14:hiddenFill>
            </a:ext>
          </a:extLst>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4703024"/>
      </p:ext>
    </p:extLst>
  </p:cSld>
  <p:clrMapOvr>
    <a:masterClrMapping/>
  </p:clrMapOvr>
  <mc:AlternateContent xmlns:mc="http://schemas.openxmlformats.org/markup-compatibility/2006" xmlns:p14="http://schemas.microsoft.com/office/powerpoint/2010/main">
    <mc:Choice Requires="p14">
      <p:transition spd="slow" p14:dur="2000" advTm="7481"/>
    </mc:Choice>
    <mc:Fallback xmlns="">
      <p:transition spd="slow" advTm="7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f we put some water in one tube and&#10;some Mercury in another one , the water&#10;surface take a convex shape and the&#10;Mercury s..."/>
          <p:cNvPicPr>
            <a:picLocks noChangeAspect="1" noChangeArrowheads="1"/>
          </p:cNvPicPr>
          <p:nvPr/>
        </p:nvPicPr>
        <p:blipFill rotWithShape="1">
          <a:blip r:embed="rId4">
            <a:extLst>
              <a:ext uri="{28A0092B-C50C-407E-A947-70E740481C1C}">
                <a14:useLocalDpi xmlns:a14="http://schemas.microsoft.com/office/drawing/2010/main" val="0"/>
              </a:ext>
            </a:extLst>
          </a:blip>
          <a:srcRect l="157" r="-157" b="14106"/>
          <a:stretch/>
        </p:blipFill>
        <p:spPr bwMode="auto">
          <a:xfrm>
            <a:off x="152400" y="914400"/>
            <a:ext cx="8828776" cy="54864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32720843"/>
      </p:ext>
    </p:extLst>
  </p:cSld>
  <p:clrMapOvr>
    <a:masterClrMapping/>
  </p:clrMapOvr>
  <mc:AlternateContent xmlns:mc="http://schemas.openxmlformats.org/markup-compatibility/2006" xmlns:p14="http://schemas.microsoft.com/office/powerpoint/2010/main">
    <mc:Choice Requires="p14">
      <p:transition spd="slow" p14:dur="2000" advTm="15729"/>
    </mc:Choice>
    <mc:Fallback xmlns="">
      <p:transition spd="slow" advTm="15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Mohammed Ebada&#10; "/>
          <p:cNvPicPr>
            <a:picLocks noChangeAspect="1" noChangeArrowheads="1"/>
          </p:cNvPicPr>
          <p:nvPr/>
        </p:nvPicPr>
        <p:blipFill rotWithShape="1">
          <a:blip r:embed="rId4">
            <a:extLst>
              <a:ext uri="{28A0092B-C50C-407E-A947-70E740481C1C}">
                <a14:useLocalDpi xmlns:a14="http://schemas.microsoft.com/office/drawing/2010/main" val="0"/>
              </a:ext>
            </a:extLst>
          </a:blip>
          <a:srcRect b="15525"/>
          <a:stretch/>
        </p:blipFill>
        <p:spPr bwMode="auto">
          <a:xfrm>
            <a:off x="152400" y="1066800"/>
            <a:ext cx="8802269" cy="55626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37849482"/>
      </p:ext>
    </p:extLst>
  </p:cSld>
  <p:clrMapOvr>
    <a:masterClrMapping/>
  </p:clrMapOvr>
  <mc:AlternateContent xmlns:mc="http://schemas.openxmlformats.org/markup-compatibility/2006" xmlns:p14="http://schemas.microsoft.com/office/powerpoint/2010/main">
    <mc:Choice Requires="p14">
      <p:transition spd="slow" p14:dur="2000" advTm="5523"/>
    </mc:Choice>
    <mc:Fallback xmlns="">
      <p:transition spd="slow" advTm="5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ohesion is the property of like&#10;molecules (of the same) to stick to&#10;each other due to substance&#10;mutual attraction.&#10;Mohamm..."/>
          <p:cNvPicPr>
            <a:picLocks noChangeAspect="1" noChangeArrowheads="1"/>
          </p:cNvPicPr>
          <p:nvPr/>
        </p:nvPicPr>
        <p:blipFill rotWithShape="1">
          <a:blip r:embed="rId4">
            <a:extLst>
              <a:ext uri="{28A0092B-C50C-407E-A947-70E740481C1C}">
                <a14:useLocalDpi xmlns:a14="http://schemas.microsoft.com/office/drawing/2010/main" val="0"/>
              </a:ext>
            </a:extLst>
          </a:blip>
          <a:srcRect b="13902"/>
          <a:stretch/>
        </p:blipFill>
        <p:spPr bwMode="auto">
          <a:xfrm>
            <a:off x="381000" y="914400"/>
            <a:ext cx="8517195" cy="53340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71704060"/>
      </p:ext>
    </p:extLst>
  </p:cSld>
  <p:clrMapOvr>
    <a:masterClrMapping/>
  </p:clrMapOvr>
  <mc:AlternateContent xmlns:mc="http://schemas.openxmlformats.org/markup-compatibility/2006" xmlns:p14="http://schemas.microsoft.com/office/powerpoint/2010/main">
    <mc:Choice Requires="p14">
      <p:transition spd="slow" p14:dur="2000" advTm="85561"/>
    </mc:Choice>
    <mc:Fallback xmlns="">
      <p:transition spd="slow" advTm="85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dhesion is the property of&#10;different molecules or surfaces&#10;to cling to each other.&#10;Mohammed Ebada&#10; "/>
          <p:cNvPicPr>
            <a:picLocks noChangeAspect="1" noChangeArrowheads="1"/>
          </p:cNvPicPr>
          <p:nvPr/>
        </p:nvPicPr>
        <p:blipFill rotWithShape="1">
          <a:blip r:embed="rId4">
            <a:extLst>
              <a:ext uri="{28A0092B-C50C-407E-A947-70E740481C1C}">
                <a14:useLocalDpi xmlns:a14="http://schemas.microsoft.com/office/drawing/2010/main" val="0"/>
              </a:ext>
            </a:extLst>
          </a:blip>
          <a:srcRect b="13522"/>
          <a:stretch/>
        </p:blipFill>
        <p:spPr bwMode="auto">
          <a:xfrm>
            <a:off x="381001" y="838200"/>
            <a:ext cx="8274118" cy="5410200"/>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17733415"/>
      </p:ext>
    </p:extLst>
  </p:cSld>
  <p:clrMapOvr>
    <a:masterClrMapping/>
  </p:clrMapOvr>
  <mc:AlternateContent xmlns:mc="http://schemas.openxmlformats.org/markup-compatibility/2006" xmlns:p14="http://schemas.microsoft.com/office/powerpoint/2010/main">
    <mc:Choice Requires="p14">
      <p:transition spd="slow" p14:dur="2000" advTm="33933"/>
    </mc:Choice>
    <mc:Fallback xmlns="">
      <p:transition spd="slow" advTm="33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When the cohesive force of the liquid is stronger than the&#10;adhesive force of the liquid to the wall, the liquid concaves&#10;d..."/>
          <p:cNvPicPr>
            <a:picLocks noChangeAspect="1" noChangeArrowheads="1"/>
          </p:cNvPicPr>
          <p:nvPr/>
        </p:nvPicPr>
        <p:blipFill rotWithShape="1">
          <a:blip r:embed="rId4">
            <a:extLst>
              <a:ext uri="{28A0092B-C50C-407E-A947-70E740481C1C}">
                <a14:useLocalDpi xmlns:a14="http://schemas.microsoft.com/office/drawing/2010/main" val="0"/>
              </a:ext>
            </a:extLst>
          </a:blip>
          <a:srcRect b="13978"/>
          <a:stretch/>
        </p:blipFill>
        <p:spPr bwMode="auto">
          <a:xfrm>
            <a:off x="505690" y="914400"/>
            <a:ext cx="8257309" cy="5641132"/>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0922151"/>
      </p:ext>
    </p:extLst>
  </p:cSld>
  <p:clrMapOvr>
    <a:masterClrMapping/>
  </p:clrMapOvr>
  <mc:AlternateContent xmlns:mc="http://schemas.openxmlformats.org/markup-compatibility/2006" xmlns:p14="http://schemas.microsoft.com/office/powerpoint/2010/main">
    <mc:Choice Requires="p14">
      <p:transition spd="slow" p14:dur="2000" advTm="58553"/>
    </mc:Choice>
    <mc:Fallback xmlns="">
      <p:transition spd="slow" advTm="58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تدفق">
  <a:themeElements>
    <a:clrScheme name="تدفق">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تدفق">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تدفق">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1299</TotalTime>
  <Words>1103</Words>
  <Application>Microsoft Office PowerPoint</Application>
  <PresentationFormat>عرض على الشاشة (3:4)‏</PresentationFormat>
  <Paragraphs>111</Paragraphs>
  <Slides>28</Slides>
  <Notes>0</Notes>
  <HiddenSlides>0</HiddenSlides>
  <MMClips>26</MMClips>
  <ScaleCrop>false</ScaleCrop>
  <HeadingPairs>
    <vt:vector size="4" baseType="variant">
      <vt:variant>
        <vt:lpstr>نسق</vt:lpstr>
      </vt:variant>
      <vt:variant>
        <vt:i4>1</vt:i4>
      </vt:variant>
      <vt:variant>
        <vt:lpstr>عناوين الشرائح</vt:lpstr>
      </vt:variant>
      <vt:variant>
        <vt:i4>28</vt:i4>
      </vt:variant>
    </vt:vector>
  </HeadingPairs>
  <TitlesOfParts>
    <vt:vector size="29" baseType="lpstr">
      <vt:lpstr>تدفق</vt:lpstr>
      <vt:lpstr>Surface Tension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Surface Tension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Capillarity</vt:lpstr>
      <vt:lpstr>Capillarity</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Naim Al Hussaini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Two</dc:title>
  <dc:creator>Ali</dc:creator>
  <cp:lastModifiedBy>Maher</cp:lastModifiedBy>
  <cp:revision>102</cp:revision>
  <dcterms:created xsi:type="dcterms:W3CDTF">2018-10-17T10:13:19Z</dcterms:created>
  <dcterms:modified xsi:type="dcterms:W3CDTF">2020-06-29T08:36:54Z</dcterms:modified>
</cp:coreProperties>
</file>